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45"/>
  </p:notesMasterIdLst>
  <p:handoutMasterIdLst>
    <p:handoutMasterId r:id="rId46"/>
  </p:handoutMasterIdLst>
  <p:sldIdLst>
    <p:sldId id="256" r:id="rId3"/>
    <p:sldId id="257" r:id="rId4"/>
    <p:sldId id="258" r:id="rId5"/>
    <p:sldId id="266" r:id="rId6"/>
    <p:sldId id="265" r:id="rId7"/>
    <p:sldId id="274" r:id="rId8"/>
    <p:sldId id="271" r:id="rId9"/>
    <p:sldId id="305" r:id="rId10"/>
    <p:sldId id="268" r:id="rId11"/>
    <p:sldId id="269" r:id="rId12"/>
    <p:sldId id="275" r:id="rId13"/>
    <p:sldId id="276" r:id="rId14"/>
    <p:sldId id="278" r:id="rId15"/>
    <p:sldId id="277" r:id="rId16"/>
    <p:sldId id="279" r:id="rId17"/>
    <p:sldId id="281" r:id="rId18"/>
    <p:sldId id="282" r:id="rId19"/>
    <p:sldId id="285" r:id="rId20"/>
    <p:sldId id="284" r:id="rId21"/>
    <p:sldId id="287" r:id="rId22"/>
    <p:sldId id="286" r:id="rId23"/>
    <p:sldId id="292" r:id="rId24"/>
    <p:sldId id="291" r:id="rId25"/>
    <p:sldId id="290" r:id="rId26"/>
    <p:sldId id="289" r:id="rId27"/>
    <p:sldId id="288" r:id="rId28"/>
    <p:sldId id="263" r:id="rId29"/>
    <p:sldId id="298" r:id="rId30"/>
    <p:sldId id="294" r:id="rId31"/>
    <p:sldId id="297" r:id="rId32"/>
    <p:sldId id="296" r:id="rId33"/>
    <p:sldId id="295" r:id="rId34"/>
    <p:sldId id="293" r:id="rId35"/>
    <p:sldId id="302" r:id="rId36"/>
    <p:sldId id="301" r:id="rId37"/>
    <p:sldId id="300" r:id="rId38"/>
    <p:sldId id="304" r:id="rId39"/>
    <p:sldId id="267" r:id="rId40"/>
    <p:sldId id="272" r:id="rId41"/>
    <p:sldId id="270" r:id="rId42"/>
    <p:sldId id="273" r:id="rId43"/>
    <p:sldId id="264" r:id="rId44"/>
  </p:sldIdLst>
  <p:sldSz cx="12188825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4378"/>
    <a:srgbClr val="CC3399"/>
    <a:srgbClr val="FF0066"/>
    <a:srgbClr val="616782"/>
    <a:srgbClr val="FF3399"/>
    <a:srgbClr val="FF7C8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163" autoAdjust="0"/>
  </p:normalViewPr>
  <p:slideViewPr>
    <p:cSldViewPr>
      <p:cViewPr varScale="1">
        <p:scale>
          <a:sx n="106" d="100"/>
          <a:sy n="106" d="100"/>
        </p:scale>
        <p:origin x="132" y="192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538" y="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18" tIns="46409" rIns="92818" bIns="4640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2818" tIns="46409" rIns="92818" bIns="46409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1/29/2018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18" tIns="46409" rIns="92818" bIns="4640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966"/>
            <a:ext cx="2971800" cy="464820"/>
          </a:xfrm>
          <a:prstGeom prst="rect">
            <a:avLst/>
          </a:prstGeom>
        </p:spPr>
        <p:txBody>
          <a:bodyPr vert="horz" lIns="92818" tIns="46409" rIns="92818" bIns="46409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18" tIns="46409" rIns="92818" bIns="4640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2818" tIns="46409" rIns="92818" bIns="46409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1/29/2018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18" tIns="46409" rIns="92818" bIns="4640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818" tIns="46409" rIns="92818" bIns="4640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18" tIns="46409" rIns="92818" bIns="4640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6"/>
            <a:ext cx="2971800" cy="464820"/>
          </a:xfrm>
          <a:prstGeom prst="rect">
            <a:avLst/>
          </a:prstGeom>
        </p:spPr>
        <p:txBody>
          <a:bodyPr vert="horz" lIns="92818" tIns="46409" rIns="92818" bIns="46409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8551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416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855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576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563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59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0744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9579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5766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0549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471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2823" y="584885"/>
            <a:ext cx="4571999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 Lampert</a:t>
            </a:r>
          </a:p>
          <a:p>
            <a:pPr algn="r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Pilgrim Watch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6613" y="5105400"/>
            <a:ext cx="9829800" cy="10668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What is Decommissioning, and What Should be Done to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Protect our Communities?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58821" y="1600200"/>
            <a:ext cx="9906001" cy="2057400"/>
          </a:xfrm>
        </p:spPr>
        <p:txBody>
          <a:bodyPr/>
          <a:lstStyle/>
          <a:p>
            <a:r>
              <a:rPr lang="en-US" sz="5600" b="1" dirty="0"/>
              <a:t>Decommissioning </a:t>
            </a:r>
            <a:br>
              <a:rPr lang="en-US" sz="5600" b="1" dirty="0"/>
            </a:br>
            <a:r>
              <a:rPr lang="en-US" sz="5600" b="1" dirty="0"/>
              <a:t>Pilgrim</a:t>
            </a:r>
          </a:p>
        </p:txBody>
      </p:sp>
      <p:pic>
        <p:nvPicPr>
          <p:cNvPr id="8" name="Picture 7" descr="Pilgrim LG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4" r="7924"/>
          <a:stretch>
            <a:fillRect/>
          </a:stretch>
        </p:blipFill>
        <p:spPr bwMode="auto">
          <a:xfrm>
            <a:off x="7161212" y="1258916"/>
            <a:ext cx="4312660" cy="340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3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1812" y="1676400"/>
            <a:ext cx="10972800" cy="49530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Clr>
                <a:schemeClr val="bg1"/>
              </a:buClr>
            </a:pPr>
            <a:r>
              <a:rPr lang="en-US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Pilgrim’s pool is located in the upper floor of the reactor.  It is  outside primary containment with a thin and vulnerable roof overhead.</a:t>
            </a:r>
          </a:p>
          <a:p>
            <a:pPr>
              <a:lnSpc>
                <a:spcPct val="120000"/>
              </a:lnSpc>
              <a:buClr>
                <a:schemeClr val="bg1"/>
              </a:buClr>
            </a:pPr>
            <a:r>
              <a:rPr lang="en-US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Crowded</a:t>
            </a:r>
            <a:r>
              <a:rPr lang="en-US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Pilgrim’s pool was designed to hold </a:t>
            </a:r>
            <a:r>
              <a:rPr lang="en-US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used fuel assemblies; it now holds 2,990 (September 2017).  When Pilgrim shuts-down, 580 additional fuel assemblies, now in the reactor, will be moved into the pool.  Pool is licensed for a maximum capacity of </a:t>
            </a:r>
            <a:r>
              <a:rPr lang="en-US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3,859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assemblies. </a:t>
            </a:r>
          </a:p>
          <a:p>
            <a:pPr>
              <a:lnSpc>
                <a:spcPct val="120000"/>
              </a:lnSpc>
              <a:buClr>
                <a:schemeClr val="bg1"/>
              </a:buClr>
            </a:pPr>
            <a:r>
              <a:rPr lang="en-US" b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Boraflex</a:t>
            </a:r>
            <a:r>
              <a:rPr lang="en-US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panels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were added between Pilgrim’s pool assemblies to protect against overheating.  – Entergy says about 900 are degrading (April 2017)</a:t>
            </a:r>
          </a:p>
          <a:p>
            <a:pPr>
              <a:lnSpc>
                <a:spcPct val="120000"/>
              </a:lnSpc>
              <a:buClr>
                <a:schemeClr val="bg1"/>
              </a:buClr>
            </a:pPr>
            <a:r>
              <a:rPr lang="en-US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of Fire: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pool loses water simply to the top of the assemblies, a pool fire can occur, releasing radiation.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412" y="274638"/>
            <a:ext cx="11658600" cy="1020762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What’s the Problem with Pilgrim’s Spent Fuel Pool?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51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8012" y="1600200"/>
            <a:ext cx="11049000" cy="49530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/>
              <a:t>2016 Study: Major Spent Fuel Pool fire could contaminate over 38,000 square miles of land - almost four times the area of Massachusetts - and force millions to evacuate.</a:t>
            </a:r>
          </a:p>
          <a:p>
            <a:pPr>
              <a:lnSpc>
                <a:spcPct val="12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/>
              <a:t>2006 Pilgrim Study: $488 Billion dollars, 24,000 cancers, land uninhabitable for hundreds of miles downwind</a:t>
            </a:r>
          </a:p>
          <a:p>
            <a:pPr>
              <a:lnSpc>
                <a:spcPct val="12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/>
              <a:t>These </a:t>
            </a:r>
            <a:r>
              <a:rPr lang="en-US" sz="2800" b="1" u="sng" dirty="0">
                <a:solidFill>
                  <a:srgbClr val="FFFF00"/>
                </a:solidFill>
              </a:rPr>
              <a:t>risks will be reduced </a:t>
            </a:r>
            <a:r>
              <a:rPr lang="en-US" sz="2800" b="1" dirty="0"/>
              <a:t>by transferring all the spent fuel  from the pool to dry casks as soon as possible after shutdown.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1812" y="274638"/>
            <a:ext cx="11277600" cy="1020762"/>
          </a:xfrm>
        </p:spPr>
        <p:txBody>
          <a:bodyPr>
            <a:noAutofit/>
          </a:bodyPr>
          <a:lstStyle/>
          <a:p>
            <a:r>
              <a:rPr lang="en-US" sz="4000" b="1" dirty="0"/>
              <a:t>CONSEQUENCES OF A SPENT FUEL POOL FIRE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1825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0412" y="1752600"/>
            <a:ext cx="10744200" cy="4419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shutdown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 Entergy has to pay for moving fuel from the pool into casks storage 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of its pocket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Post-shutdown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 NRC allows use of the </a:t>
            </a:r>
            <a:r>
              <a:rPr lang="en-US" sz="26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Decommissioning Trust Fund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to pay to move fuel from the spent fuel pool into dry casks. </a:t>
            </a:r>
          </a:p>
          <a:p>
            <a:pPr>
              <a:lnSpc>
                <a:spcPct val="11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Once power generation has ceased and all of the spent fuel is put in dry casks, Entergy can dramatically </a:t>
            </a:r>
            <a:r>
              <a:rPr lang="en-US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reduce its work force (to as low as 15) and its spent fuel storage costs.  </a:t>
            </a:r>
          </a:p>
          <a:p>
            <a:pPr>
              <a:lnSpc>
                <a:spcPct val="11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The fuel that is now in Pilgrim’s reactor and spent fuel pool  probably will be moved into dry casks within 5 or so years after Pilgrim shuts down.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Economics Will Drive Entergy’s 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Decision When to Empty the Pool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42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6612" y="1600200"/>
            <a:ext cx="4114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2" y="1600200"/>
            <a:ext cx="4114800" cy="4800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DRY CASK STORAGE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89612" y="1600200"/>
            <a:ext cx="5410200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78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1812" y="1676400"/>
            <a:ext cx="11125200" cy="44958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1200" b="1" dirty="0">
                <a:latin typeface="Arial" panose="020B0604020202020204" pitchFamily="34" charset="0"/>
                <a:cs typeface="Arial" panose="020B0604020202020204" pitchFamily="34" charset="0"/>
              </a:rPr>
              <a:t>Dry cask storage is far safer than pool storage, but there are problems… </a:t>
            </a:r>
            <a:r>
              <a:rPr lang="en-US" sz="11200" b="1" u="sng" dirty="0">
                <a:latin typeface="Arial" panose="020B0604020202020204" pitchFamily="34" charset="0"/>
                <a:cs typeface="Arial" panose="020B0604020202020204" pitchFamily="34" charset="0"/>
              </a:rPr>
              <a:t>potential leakage</a:t>
            </a:r>
            <a:endParaRPr lang="en-US" sz="11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1200" b="1" dirty="0">
                <a:latin typeface="Arial" panose="020B0604020202020204" pitchFamily="34" charset="0"/>
                <a:cs typeface="Arial" panose="020B0604020202020204" pitchFamily="34" charset="0"/>
              </a:rPr>
              <a:t>According to the Nuclear Regulatory Commission (NRC):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11200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The thin (0.5”) stainless steel canisters may crack within 30 years.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• Currently, no technology exists to inspect, repair or replace  cracked  canisters.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• With limited monitoring, we will only know after a canister leaks radiation. 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11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itchFamily="-110" charset="0"/>
                <a:cs typeface="Arial" panose="020B0604020202020204" pitchFamily="34" charset="0"/>
              </a:rPr>
              <a:t>Each dry cask contains ½ as much Cesium-137 as the total released at Chernobyl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DRY CASK STORAGE SAFETY ISSUES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84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2414" y="1676400"/>
            <a:ext cx="91440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Dry cask pad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150’ from shore, 4’ above FEMA Flood Level</a:t>
            </a:r>
          </a:p>
          <a:p>
            <a:pPr marL="0" indent="0">
              <a:buNone/>
            </a:pPr>
            <a:r>
              <a:rPr lang="en-US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Low Level Radioactive Waste Casks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30’ from coastal bank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3212" y="304800"/>
            <a:ext cx="10896600" cy="1249362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   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Pilgrim’s Dry Cask &amp; LLRW Storage Plan</a:t>
            </a:r>
            <a:br>
              <a:rPr lang="en-US" b="1" dirty="0"/>
            </a:br>
            <a:r>
              <a:rPr lang="en-US" b="1" dirty="0"/>
              <a:t>    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Vulnerable to: 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Sea-Level Rise, Coastal Storm Damage, Flooding, Surge, Salt Water  </a:t>
            </a:r>
            <a:b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Degradation</a:t>
            </a:r>
            <a:endParaRPr lang="en-US" sz="2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2613520"/>
            <a:ext cx="6793850" cy="399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7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36812" y="1690373"/>
            <a:ext cx="7238999" cy="474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Security - Pilgrim’s Plan 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“Candlepin Bowling for Terrorists”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79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5412" y="2582562"/>
            <a:ext cx="6670054" cy="404395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Improved Dry Cask Storage Security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2665412" y="2582562"/>
            <a:ext cx="6670054" cy="6178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3012" y="1676400"/>
            <a:ext cx="71628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Earth/gravel berms should surround each cask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hide it from ground level view.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4012" y="4495800"/>
            <a:ext cx="20574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Earth/</a:t>
            </a:r>
            <a:r>
              <a:rPr lang="en-US" sz="2400" b="1" dirty="0" err="1"/>
              <a:t>gravelberm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232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56" y="3581400"/>
            <a:ext cx="6706736" cy="243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4212" y="274638"/>
            <a:ext cx="10744200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Three Alternate Security Solutions </a:t>
            </a:r>
            <a:br>
              <a:rPr lang="en-US" sz="4000" b="1" dirty="0"/>
            </a:b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9812" y="3570514"/>
            <a:ext cx="4389391" cy="2358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03212" y="1828800"/>
            <a:ext cx="1147599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Casks in Reinforced Concrete Building 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Submerged Casks,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Holtec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-Hi-Storm U (more secure, but unable to inspect)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Blast Shield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03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0012" y="1905000"/>
            <a:ext cx="9753600" cy="4267200"/>
          </a:xfrm>
        </p:spPr>
        <p:txBody>
          <a:bodyPr>
            <a:normAutofit/>
          </a:bodyPr>
          <a:lstStyle/>
          <a:p>
            <a:pPr marL="0" indent="0">
              <a:buClr>
                <a:schemeClr val="bg1"/>
              </a:buClr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Pilgrim’s spent fuel will likely remain on-site for many years. 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Offsite Storage Options are not available- neither approved nor developed. 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Permanent Repository- Yucca Mountain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Proposed Interim Sites-  West Texas &amp; New Mexico</a:t>
            </a:r>
          </a:p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Nevertheless, NRC &amp; industry predict, absent facts, an interim facility will be available in 2026 and deep geological site in 2048. VY estimate 38 yrs. to move fuel.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Spent Fuel After Shutdown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33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8153399" cy="42672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 is likely to happen at Pilgrim?</a:t>
            </a:r>
          </a:p>
          <a:p>
            <a:pPr lvl="1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Spent Fuel</a:t>
            </a:r>
          </a:p>
          <a:p>
            <a:pPr lvl="1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Site Restoration</a:t>
            </a:r>
          </a:p>
          <a:p>
            <a:pPr lvl="1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Decommissioning  Timeline</a:t>
            </a:r>
          </a:p>
          <a:p>
            <a:pPr lvl="1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Economics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10529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/>
              <a:t>NRC’s Nuclear Waste Rule Allows: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300" b="1" dirty="0"/>
              <a:t>Spent fuel to stay in either the pool or in dry casks for </a:t>
            </a:r>
            <a:r>
              <a:rPr lang="en-US" sz="3300" b="1" u="sng" dirty="0"/>
              <a:t>60 years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300" b="1" dirty="0"/>
              <a:t>During </a:t>
            </a:r>
            <a:r>
              <a:rPr lang="en-US" sz="3300" b="1" u="sng" dirty="0"/>
              <a:t>subsequent 300 years</a:t>
            </a:r>
            <a:r>
              <a:rPr lang="en-US" sz="3300" b="1" dirty="0"/>
              <a:t>, spent fuel assemblies may be kept in dry casks onsite – changing pad and casks every 100 years.    </a:t>
            </a:r>
            <a:r>
              <a:rPr lang="en-US" sz="3300" b="1" i="1" dirty="0">
                <a:solidFill>
                  <a:srgbClr val="FFFF00"/>
                </a:solidFill>
              </a:rPr>
              <a:t>Who will pay?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0012" y="274638"/>
            <a:ext cx="9829800" cy="1020762"/>
          </a:xfrm>
        </p:spPr>
        <p:txBody>
          <a:bodyPr>
            <a:noAutofit/>
          </a:bodyPr>
          <a:lstStyle/>
          <a:p>
            <a:r>
              <a:rPr lang="en-US" sz="4000" b="1" dirty="0"/>
              <a:t>Until there are Viable Offsite Solutions: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6848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/>
              <a:t>Key Issues: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600" b="1" dirty="0"/>
              <a:t>How clean is clean – Who decides?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600" b="1" dirty="0"/>
              <a:t>Are all structures removed?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600" b="1" dirty="0"/>
              <a:t>How long will it take?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173162"/>
          </a:xfrm>
        </p:spPr>
        <p:txBody>
          <a:bodyPr>
            <a:noAutofit/>
          </a:bodyPr>
          <a:lstStyle/>
          <a:p>
            <a:pPr algn="ctr"/>
            <a:br>
              <a:rPr lang="en-US" sz="4000" b="1" dirty="0"/>
            </a:b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Site  Restoration  (part 1)</a:t>
            </a:r>
            <a:b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(No Matter Who Owns Pilgrim)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77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3212" y="1676400"/>
            <a:ext cx="11353800" cy="4953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b="1" u="sng" dirty="0">
                <a:latin typeface="Arial" panose="020B0604020202020204" pitchFamily="34" charset="0"/>
                <a:cs typeface="Arial" panose="020B0604020202020204" pitchFamily="34" charset="0"/>
              </a:rPr>
              <a:t>NRC’s Radiation Cleanup Standard</a:t>
            </a:r>
          </a:p>
          <a:p>
            <a:pPr indent="0">
              <a:lnSpc>
                <a:spcPct val="120000"/>
              </a:lnSpc>
              <a:spcBef>
                <a:spcPts val="12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600" b="1" u="sng" dirty="0">
                <a:latin typeface="Arial" panose="020B0604020202020204" pitchFamily="34" charset="0"/>
                <a:cs typeface="Arial" panose="020B0604020202020204" pitchFamily="34" charset="0"/>
              </a:rPr>
              <a:t>Release site to unrestricted use</a:t>
            </a: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en-US" sz="9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millirem</a:t>
            </a:r>
            <a:r>
              <a:rPr lang="en-US" sz="9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per year total  effective dose equivalent to an average member of the critical group - limit includes the dose from drinking groundwater</a:t>
            </a:r>
          </a:p>
          <a:p>
            <a:pPr indent="0">
              <a:lnSpc>
                <a:spcPct val="120000"/>
              </a:lnSpc>
              <a:spcBef>
                <a:spcPts val="12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600" b="1" u="sng" dirty="0">
                <a:latin typeface="Arial" panose="020B0604020202020204" pitchFamily="34" charset="0"/>
                <a:cs typeface="Arial" panose="020B0604020202020204" pitchFamily="34" charset="0"/>
              </a:rPr>
              <a:t>Release site to restricted use</a:t>
            </a: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9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or 500 </a:t>
            </a:r>
            <a:r>
              <a:rPr lang="en-US" sz="9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millirem</a:t>
            </a:r>
            <a:r>
              <a:rPr lang="en-US" sz="9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for restricted use.</a:t>
            </a:r>
          </a:p>
          <a:p>
            <a:pPr indent="0">
              <a:lnSpc>
                <a:spcPct val="120000"/>
              </a:lnSpc>
              <a:spcBef>
                <a:spcPts val="12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  Massachusetts </a:t>
            </a:r>
            <a:r>
              <a:rPr lang="en-US" sz="9600" b="1" u="sng" dirty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en-US" sz="96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not </a:t>
            </a:r>
            <a:r>
              <a:rPr lang="en-US" sz="9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a more conservative standard </a:t>
            </a: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that  applies to decommissioning reactor sites </a:t>
            </a:r>
          </a:p>
          <a:p>
            <a:pPr marL="0" indent="0">
              <a:buNone/>
            </a:pPr>
            <a:r>
              <a:rPr lang="en-US" sz="9600" b="1" u="sng" dirty="0">
                <a:latin typeface="Arial" panose="020B0604020202020204" pitchFamily="34" charset="0"/>
                <a:cs typeface="Arial" panose="020B0604020202020204" pitchFamily="34" charset="0"/>
              </a:rPr>
              <a:t>Unanswered Questions</a:t>
            </a:r>
          </a:p>
          <a:p>
            <a:pPr marL="228600" lvl="2" indent="0">
              <a:lnSpc>
                <a:spcPct val="120000"/>
              </a:lnSpc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  How is dose determined? How far down into the soil do they test?</a:t>
            </a:r>
          </a:p>
          <a:p>
            <a:pPr marL="457200" lvl="3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1000"/>
              <a:buFont typeface="Arial" panose="020B0604020202020204" pitchFamily="34" charset="0"/>
              <a:buChar char="•"/>
            </a:pP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 Is Entergy required to return Pilgrim’s site to “greenfield” for  unrestricted use?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2812" y="274638"/>
            <a:ext cx="10515600" cy="12493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Restoration   (part 2)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Clean is Clean?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97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916763"/>
              </p:ext>
            </p:extLst>
          </p:nvPr>
        </p:nvGraphicFramePr>
        <p:xfrm>
          <a:off x="1370012" y="1316614"/>
          <a:ext cx="9601202" cy="490002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800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783">
                <a:tc>
                  <a:txBody>
                    <a:bodyPr/>
                    <a:lstStyle/>
                    <a:p>
                      <a:r>
                        <a:rPr lang="en-US" sz="1400" b="1" dirty="0"/>
                        <a:t>       Lifetime Exposure (</a:t>
                      </a:r>
                      <a:r>
                        <a:rPr lang="en-US" sz="1400" b="1" dirty="0" err="1"/>
                        <a:t>millirem</a:t>
                      </a:r>
                      <a:r>
                        <a:rPr lang="en-US" sz="1400" b="1" dirty="0"/>
                        <a:t>/year)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  70 year Risk of Developing Any Cancer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717">
                <a:tc>
                  <a:txBody>
                    <a:bodyPr/>
                    <a:lstStyle/>
                    <a:p>
                      <a:pPr algn="l"/>
                      <a:r>
                        <a:rPr lang="en-US" sz="1400" b="1" i="0" dirty="0">
                          <a:solidFill>
                            <a:srgbClr val="364378"/>
                          </a:solidFill>
                        </a:rPr>
                        <a:t>Curr</a:t>
                      </a:r>
                      <a:r>
                        <a:rPr lang="en-US" sz="1400" b="1" i="1" dirty="0">
                          <a:solidFill>
                            <a:srgbClr val="364378"/>
                          </a:solidFill>
                        </a:rPr>
                        <a:t>e</a:t>
                      </a:r>
                      <a:r>
                        <a:rPr lang="en-US" sz="1400" b="1" dirty="0">
                          <a:solidFill>
                            <a:srgbClr val="364378"/>
                          </a:solidFill>
                        </a:rPr>
                        <a:t>nt MA limit for </a:t>
                      </a:r>
                      <a:r>
                        <a:rPr lang="en-US" sz="1400" b="1" u="sng" dirty="0">
                          <a:solidFill>
                            <a:srgbClr val="364378"/>
                          </a:solidFill>
                        </a:rPr>
                        <a:t>Unrestricted </a:t>
                      </a:r>
                      <a:r>
                        <a:rPr lang="en-US" sz="1400" b="1" dirty="0">
                          <a:solidFill>
                            <a:srgbClr val="364378"/>
                          </a:solidFill>
                        </a:rPr>
                        <a:t>      10</a:t>
                      </a:r>
                    </a:p>
                    <a:p>
                      <a:pPr algn="l"/>
                      <a:r>
                        <a:rPr lang="en-US" sz="1400" b="1" u="sng" dirty="0">
                          <a:solidFill>
                            <a:srgbClr val="364378"/>
                          </a:solidFill>
                        </a:rPr>
                        <a:t>Use</a:t>
                      </a:r>
                      <a:r>
                        <a:rPr lang="en-US" sz="1400" b="1" u="none" dirty="0">
                          <a:solidFill>
                            <a:srgbClr val="364378"/>
                          </a:solidFill>
                        </a:rPr>
                        <a:t> for</a:t>
                      </a:r>
                      <a:r>
                        <a:rPr lang="en-US" sz="1400" b="1" u="none" baseline="0" dirty="0">
                          <a:solidFill>
                            <a:srgbClr val="364378"/>
                          </a:solidFill>
                        </a:rPr>
                        <a:t> its licensees.  </a:t>
                      </a:r>
                      <a:r>
                        <a:rPr lang="en-US" sz="1400" b="1" u="sng" baseline="0" dirty="0">
                          <a:solidFill>
                            <a:srgbClr val="FF0000"/>
                          </a:solidFill>
                        </a:rPr>
                        <a:t>Does not</a:t>
                      </a:r>
                      <a:r>
                        <a:rPr lang="en-US" sz="1400" b="1" u="none" baseline="0" dirty="0">
                          <a:solidFill>
                            <a:srgbClr val="FF0000"/>
                          </a:solidFill>
                        </a:rPr>
                        <a:t>         </a:t>
                      </a:r>
                      <a:endParaRPr lang="en-US" sz="1400" b="1" u="sng" baseline="0" dirty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r>
                        <a:rPr lang="en-US" sz="1400" b="1" u="sng" baseline="0" dirty="0">
                          <a:solidFill>
                            <a:srgbClr val="FF0000"/>
                          </a:solidFill>
                        </a:rPr>
                        <a:t>Apply to Pilgrim, an NRC licensee</a:t>
                      </a:r>
                      <a:endParaRPr lang="en-US" sz="1400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70/100,000       (0.7/1,000)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481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364378"/>
                          </a:solidFill>
                        </a:rPr>
                        <a:t>NRC Limit for </a:t>
                      </a:r>
                      <a:r>
                        <a:rPr lang="en-US" sz="1400" b="1" u="sng" dirty="0">
                          <a:solidFill>
                            <a:srgbClr val="364378"/>
                          </a:solidFill>
                        </a:rPr>
                        <a:t>Unrestricted Use</a:t>
                      </a:r>
                      <a:r>
                        <a:rPr lang="en-US" sz="1400" b="1" u="none" dirty="0">
                          <a:solidFill>
                            <a:srgbClr val="364378"/>
                          </a:solidFill>
                        </a:rPr>
                        <a:t>            </a:t>
                      </a:r>
                      <a:r>
                        <a:rPr lang="en-US" sz="1400" b="1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175/100,000</a:t>
                      </a:r>
                      <a:r>
                        <a:rPr lang="en-US" sz="1400" b="1" baseline="0" dirty="0"/>
                        <a:t>     (1</a:t>
                      </a:r>
                      <a:r>
                        <a:rPr lang="en-US" sz="1400" b="1" dirty="0"/>
                        <a:t>.75/1,000)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94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364378"/>
                          </a:solidFill>
                        </a:rPr>
                        <a:t>NRC &amp; MA Limits for                           100</a:t>
                      </a:r>
                    </a:p>
                    <a:p>
                      <a:pPr algn="l"/>
                      <a:r>
                        <a:rPr lang="en-US" sz="1400" b="1" u="sng" dirty="0">
                          <a:solidFill>
                            <a:srgbClr val="364378"/>
                          </a:solidFill>
                        </a:rPr>
                        <a:t>Restricted</a:t>
                      </a:r>
                      <a:r>
                        <a:rPr lang="en-US" sz="1400" b="1" u="sng" baseline="0" dirty="0">
                          <a:solidFill>
                            <a:srgbClr val="364378"/>
                          </a:solidFill>
                        </a:rPr>
                        <a:t> Use</a:t>
                      </a:r>
                      <a:endParaRPr lang="en-US" sz="1400" b="1" u="sng" dirty="0">
                        <a:solidFill>
                          <a:srgbClr val="36437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700/100,000     (7/1,000)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94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364378"/>
                          </a:solidFill>
                        </a:rPr>
                        <a:t>NRC &amp; MA Limits for   </a:t>
                      </a:r>
                      <a:r>
                        <a:rPr lang="en-US" sz="1400" b="1" dirty="0"/>
                        <a:t>                        500</a:t>
                      </a:r>
                    </a:p>
                    <a:p>
                      <a:pPr algn="l"/>
                      <a:r>
                        <a:rPr lang="en-US" sz="1400" b="1" u="sng" dirty="0">
                          <a:solidFill>
                            <a:srgbClr val="364378"/>
                          </a:solidFill>
                        </a:rPr>
                        <a:t>Restricted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3,500/100,000   (35/1,000)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94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Risk of </a:t>
                      </a:r>
                      <a:r>
                        <a:rPr lang="en-US" sz="1400" b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Fatal</a:t>
                      </a:r>
                      <a:r>
                        <a:rPr lang="en-US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Cancer </a:t>
                      </a:r>
                      <a:r>
                        <a:rPr lang="en-US" sz="1400" b="1" dirty="0"/>
                        <a:t>is one half to two thirds the risk of </a:t>
                      </a:r>
                    </a:p>
                    <a:p>
                      <a:r>
                        <a:rPr lang="en-US" sz="1400" b="1" dirty="0"/>
                        <a:t>developing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en-US" sz="1400" b="1" u="sng" baseline="0" dirty="0"/>
                        <a:t>any</a:t>
                      </a:r>
                      <a:r>
                        <a:rPr lang="en-US" sz="1400" b="1" baseline="0" dirty="0"/>
                        <a:t> cancer.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Reproductive disorders </a:t>
                      </a:r>
                      <a:r>
                        <a:rPr lang="en-US" sz="1400" b="1" dirty="0"/>
                        <a:t>occur at lower levels of radiation exposure than cancer.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344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/>
                        <a:t>The level of risk for radionuclides is significantly higher than for chemicals.</a:t>
                      </a:r>
                    </a:p>
                    <a:p>
                      <a:endParaRPr lang="en-US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/>
                        <a:t>DEP’s risk level goal for a mixture of </a:t>
                      </a:r>
                      <a:r>
                        <a:rPr lang="en-US" sz="1400" b="1" u="sng" dirty="0">
                          <a:solidFill>
                            <a:srgbClr val="FF0000"/>
                          </a:solidFill>
                        </a:rPr>
                        <a:t>chemicals i</a:t>
                      </a:r>
                      <a:r>
                        <a:rPr lang="en-US" sz="1400" b="1" u="sng" dirty="0"/>
                        <a:t>s a lifetime cancer incidence risk of </a:t>
                      </a:r>
                      <a:r>
                        <a:rPr lang="en-US" sz="1400" b="1" u="sng" dirty="0">
                          <a:solidFill>
                            <a:srgbClr val="FF0000"/>
                          </a:solidFill>
                        </a:rPr>
                        <a:t>1 in 100,000</a:t>
                      </a:r>
                      <a:r>
                        <a:rPr lang="en-US" sz="1400" b="1" dirty="0"/>
                        <a:t>.  DEP risk level goal for one chemical</a:t>
                      </a:r>
                      <a:r>
                        <a:rPr lang="en-US" sz="1400" b="1" baseline="0" dirty="0"/>
                        <a:t> is a lifetime cancer incidence risk of </a:t>
                      </a:r>
                      <a:r>
                        <a:rPr lang="en-US" sz="1400" b="1" baseline="0" dirty="0">
                          <a:solidFill>
                            <a:srgbClr val="FF0000"/>
                          </a:solidFill>
                        </a:rPr>
                        <a:t>1 in a million.  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7993">
                <a:tc>
                  <a:txBody>
                    <a:bodyPr/>
                    <a:lstStyle/>
                    <a:p>
                      <a:endParaRPr lang="en-US" sz="1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1" dirty="0"/>
                        <a:t>Based on Radiation: BEIR VII Phase 2.</a:t>
                      </a:r>
                      <a:r>
                        <a:rPr lang="en-US" sz="1400" b="1" dirty="0"/>
                        <a:t> Washington, DC: The National    </a:t>
                      </a:r>
                    </a:p>
                    <a:p>
                      <a:r>
                        <a:rPr lang="en-US" sz="1400" b="1" dirty="0"/>
                        <a:t>Academies Press; 2006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8012" y="630814"/>
            <a:ext cx="10972800" cy="685800"/>
          </a:xfrm>
        </p:spPr>
        <p:txBody>
          <a:bodyPr>
            <a:noAutofit/>
          </a:bodyPr>
          <a:lstStyle/>
          <a:p>
            <a:pPr algn="ctr"/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dirty="0">
                <a:latin typeface="Arial Black" panose="020B0A040201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Cleanup Standards and Health Effects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646612" y="2590800"/>
            <a:ext cx="1066800" cy="0"/>
          </a:xfrm>
          <a:prstGeom prst="straightConnector1">
            <a:avLst/>
          </a:prstGeom>
          <a:ln w="381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646612" y="2971800"/>
            <a:ext cx="1066800" cy="0"/>
          </a:xfrm>
          <a:prstGeom prst="straightConnector1">
            <a:avLst/>
          </a:prstGeom>
          <a:ln w="381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646612" y="3505200"/>
            <a:ext cx="1066800" cy="0"/>
          </a:xfrm>
          <a:prstGeom prst="straightConnector1">
            <a:avLst/>
          </a:prstGeom>
          <a:ln w="381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46612" y="1905000"/>
            <a:ext cx="1066800" cy="0"/>
          </a:xfrm>
          <a:prstGeom prst="straightConnector1">
            <a:avLst/>
          </a:prstGeom>
          <a:ln w="381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56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Not all structures onsite are removed</a:t>
            </a: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is removed?</a:t>
            </a:r>
          </a:p>
          <a:p>
            <a:pPr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Major radioactive components, such as the reactor vessel, steam generators, or other components that are comparably radioactive are removed</a:t>
            </a:r>
          </a:p>
          <a:p>
            <a:pPr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Structures removed to 3 feet below grade (reactor building foundation is 25.5’ below mean sea level)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Site Restoration (Continued)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7620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Rubblization</a:t>
            </a:r>
            <a:r>
              <a:rPr lang="en-US" sz="32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Removal all equipment from buildings </a:t>
            </a:r>
          </a:p>
          <a:p>
            <a:pPr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Surfaces decontaminated to required level</a:t>
            </a:r>
          </a:p>
          <a:p>
            <a:pPr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Above-grade structures demolished into rubble - buried in the structure's foundation left below ground </a:t>
            </a:r>
          </a:p>
          <a:p>
            <a:pPr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Could result in material ranging from gravel-size to large concrete blocks, or a mixture of both.</a:t>
            </a:r>
          </a:p>
          <a:p>
            <a:pPr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Site surface then covered, regraded and, landscaped for unrestricted use.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Site Restoration (Continued)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2340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3212" y="1600200"/>
            <a:ext cx="11430000" cy="5029200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Contaminated rubble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likely to leach into soil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impacting groundwater both onsite and offsite.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intrusion into the rubble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likely at Pilgrim due to flooding and proximity to the water table. 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Potential excavation of contaminated building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rubble and soil for use in future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construction, resulting in radiation exposure.</a:t>
            </a:r>
          </a:p>
          <a:p>
            <a:pPr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Provides a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stable surface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 soil/sand due to inevitable space between rubble.</a:t>
            </a:r>
          </a:p>
          <a:p>
            <a:pPr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Constitutes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in reality, a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level radioactive waste facility at Pilgrim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without NRC requirements to provide protections equivalent to off-site disposal facilities for low-level radioactive waste; runs counter to existing national policy of encouraging states to manage disposal on a regional basis.</a:t>
            </a:r>
          </a:p>
          <a:p>
            <a:pPr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8612" y="228600"/>
            <a:ext cx="9143998" cy="102076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Problems with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Rubblization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83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905000"/>
            <a:ext cx="9524998" cy="4267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0412" y="274638"/>
            <a:ext cx="1097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 with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Rubblization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(Continued)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0412" y="1752600"/>
            <a:ext cx="10744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Temptation to mix clean and contaminated concrete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bring the radioactive intensity down to clearance levels - while not reducing the overall radiation content of the disposed concrete. </a:t>
            </a:r>
          </a:p>
          <a:p>
            <a:pPr lvl="1" algn="just">
              <a:buClr>
                <a:schemeClr val="bg1"/>
              </a:buClr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Difficulty in verifying amount of radioactivity present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 major radioactive dose contributors may be completely shielded from field instrument detection by a thin layer of concrete. </a:t>
            </a:r>
          </a:p>
        </p:txBody>
      </p:sp>
    </p:spTree>
    <p:extLst>
      <p:ext uri="{BB962C8B-B14F-4D97-AF65-F5344CB8AC3E}">
        <p14:creationId xmlns:p14="http://schemas.microsoft.com/office/powerpoint/2010/main" val="27245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6612" y="1905000"/>
            <a:ext cx="10287000" cy="4267200"/>
          </a:xfrm>
        </p:spPr>
        <p:txBody>
          <a:bodyPr/>
          <a:lstStyle/>
          <a:p>
            <a:pPr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Entergy’s Pilgrim Decommissioning  Trust Fund (DTF) is about $900 million- short at least </a:t>
            </a: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$348 million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(if work started today), and probably contains </a:t>
            </a: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billions less than will be needed if the SAFSTOR option is used, delaying decommissioning for decades.</a:t>
            </a:r>
          </a:p>
          <a:p>
            <a:pPr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Decommissioning using SAFSTOR could stretch out over 60 years!</a:t>
            </a:r>
          </a:p>
          <a:p>
            <a:pPr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/>
              <a:t>NRC hopes DTF investments will grow more than increased decommissioning costs, but…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200" b="1" dirty="0"/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NRC estimates </a:t>
            </a:r>
            <a:r>
              <a:rPr lang="en-US" sz="2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DTF will grow </a:t>
            </a:r>
            <a:r>
              <a:rPr lang="en-US" sz="2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3.5% to 5% </a:t>
            </a:r>
            <a:r>
              <a:rPr lang="en-US" sz="2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annually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NRC estimates </a:t>
            </a:r>
            <a:r>
              <a:rPr lang="en-US" sz="2200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decommissioning costs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sz="2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</a:t>
            </a:r>
            <a:r>
              <a:rPr lang="en-US" sz="2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 to 9% </a:t>
            </a:r>
            <a:r>
              <a:rPr lang="en-US" sz="2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annually</a:t>
            </a:r>
            <a:endParaRPr lang="en-US" sz="22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CC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Economics of Decommissioning 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9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0412" y="1905000"/>
            <a:ext cx="103632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Other reasons for a Decommissioning Trust Fund shortfall:</a:t>
            </a:r>
          </a:p>
          <a:p>
            <a:pPr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DTF only covers removing radioactivity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a fraction of the job.</a:t>
            </a:r>
          </a:p>
          <a:p>
            <a:pPr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is happening in Vermont, 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Entergy will raid DTF in order to cover their other costs:	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Spent Fuel Management, Property Taxes, Emergency Planning,  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        Insurance, Legal &amp; Lobbying Fees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0012" y="304800"/>
            <a:ext cx="9601198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The Economics of Decommissioning (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0579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6612" y="1905001"/>
            <a:ext cx="10668000" cy="3428999"/>
          </a:xfrm>
        </p:spPr>
        <p:txBody>
          <a:bodyPr anchor="t" anchorCtr="0">
            <a:normAutofit fontScale="70000" lnSpcReduction="20000"/>
          </a:bodyPr>
          <a:lstStyle/>
          <a:p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Most People assume decommissioning Pilgrim will include:</a:t>
            </a:r>
          </a:p>
          <a:p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>
                <a:latin typeface="Arial" panose="020B0604020202020204" pitchFamily="34" charset="0"/>
                <a:cs typeface="Arial" panose="020B0604020202020204" pitchFamily="34" charset="0"/>
              </a:rPr>
              <a:t>Removing all radioactivity</a:t>
            </a:r>
          </a:p>
          <a:p>
            <a:pPr marL="342900" indent="-3429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700" b="1" dirty="0">
                <a:latin typeface="Arial" panose="020B0604020202020204" pitchFamily="34" charset="0"/>
                <a:cs typeface="Arial" panose="020B0604020202020204" pitchFamily="34" charset="0"/>
              </a:rPr>
              <a:t> Dismantling and removing the reactor</a:t>
            </a:r>
          </a:p>
          <a:p>
            <a:pPr marL="457200" indent="-457200">
              <a:lnSpc>
                <a:spcPct val="12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700" b="1" dirty="0">
                <a:latin typeface="Arial" panose="020B0604020202020204" pitchFamily="34" charset="0"/>
                <a:cs typeface="Arial" panose="020B0604020202020204" pitchFamily="34" charset="0"/>
              </a:rPr>
              <a:t>Demolishing and removing  all existing buildings/structures</a:t>
            </a:r>
          </a:p>
          <a:p>
            <a:pPr marL="457200" indent="-457200">
              <a:lnSpc>
                <a:spcPct val="12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700" b="1" dirty="0">
                <a:latin typeface="Arial" panose="020B0604020202020204" pitchFamily="34" charset="0"/>
                <a:cs typeface="Arial" panose="020B0604020202020204" pitchFamily="34" charset="0"/>
              </a:rPr>
              <a:t>Safely storing spent fuel and other wastes until they are    </a:t>
            </a:r>
          </a:p>
          <a:p>
            <a:pPr>
              <a:lnSpc>
                <a:spcPct val="120000"/>
              </a:lnSpc>
              <a:buClr>
                <a:schemeClr val="bg1"/>
              </a:buClr>
              <a:buSzPct val="100000"/>
            </a:pPr>
            <a:r>
              <a:rPr lang="en-US" sz="3700" b="1" dirty="0">
                <a:latin typeface="Arial" panose="020B0604020202020204" pitchFamily="34" charset="0"/>
                <a:cs typeface="Arial" panose="020B0604020202020204" pitchFamily="34" charset="0"/>
              </a:rPr>
              <a:t>        eventually moved off-site</a:t>
            </a:r>
          </a:p>
          <a:p>
            <a:pPr marL="457200" indent="-457200">
              <a:lnSpc>
                <a:spcPct val="12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700" b="1" dirty="0">
                <a:latin typeface="Arial" panose="020B0604020202020204" pitchFamily="34" charset="0"/>
                <a:cs typeface="Arial" panose="020B0604020202020204" pitchFamily="34" charset="0"/>
              </a:rPr>
              <a:t>Removing any contaminated soil</a:t>
            </a:r>
          </a:p>
          <a:p>
            <a:pPr marL="457200" indent="-457200">
              <a:lnSpc>
                <a:spcPct val="12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700" b="1" dirty="0">
                <a:latin typeface="Arial" panose="020B0604020202020204" pitchFamily="34" charset="0"/>
                <a:cs typeface="Arial" panose="020B0604020202020204" pitchFamily="34" charset="0"/>
              </a:rPr>
              <a:t>Restoring the site to its original condition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What is Decommissioning?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6612" y="5648135"/>
            <a:ext cx="4800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i="1" dirty="0">
                <a:solidFill>
                  <a:srgbClr val="FFFF00"/>
                </a:solidFill>
              </a:rPr>
              <a:t>It Won’t!</a:t>
            </a:r>
          </a:p>
        </p:txBody>
      </p:sp>
    </p:spTree>
    <p:extLst>
      <p:ext uri="{BB962C8B-B14F-4D97-AF65-F5344CB8AC3E}">
        <p14:creationId xmlns:p14="http://schemas.microsoft.com/office/powerpoint/2010/main" val="22396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4212" y="1676400"/>
            <a:ext cx="10744200" cy="5029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‘SAFSTOR’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Allows Entergy to delay completion of decommissioning for 60 years.</a:t>
            </a:r>
          </a:p>
          <a:p>
            <a:pPr lvl="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Delays economically productive use of site.</a:t>
            </a:r>
          </a:p>
          <a:p>
            <a:pPr lvl="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Property values nearby remain depressed. </a:t>
            </a:r>
          </a:p>
          <a:p>
            <a:pPr lvl="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Contamination onsite is not identified and cleaned up, providing opportunity for contamination to spread – both on and offsite. </a:t>
            </a:r>
          </a:p>
          <a:p>
            <a:pPr lvl="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Offsite emergency planning will be eliminated after operations cease, placing unfunded burden on state and local communities. </a:t>
            </a:r>
          </a:p>
          <a:p>
            <a:pPr lvl="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Contributions to the state for environmental monitoring also likely will be eliminated,  placing unfunded burden on Mass. Taxpayers.</a:t>
            </a:r>
          </a:p>
          <a:p>
            <a:pPr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Workers with specific knowledge of spills and other specific problems will have retired or been let go, likely reducing effectiveness of cleanup.</a:t>
            </a:r>
          </a:p>
          <a:p>
            <a:pPr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0412" y="274638"/>
            <a:ext cx="10820400" cy="10207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Economics of Decommissioning (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946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Entergy told Vermont Legislators it has no responsibilities past the 60 year SAFSTOR period for Vermont Yankee,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even if the job remains unfinished.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Possible Consequence of SAFSTOR</a:t>
            </a:r>
          </a:p>
        </p:txBody>
      </p:sp>
    </p:spTree>
    <p:extLst>
      <p:ext uri="{BB962C8B-B14F-4D97-AF65-F5344CB8AC3E}">
        <p14:creationId xmlns:p14="http://schemas.microsoft.com/office/powerpoint/2010/main" val="220360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7612" y="1905000"/>
            <a:ext cx="102108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Entergy might sell the decommissioning job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Northstar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as it wants to do in Vermont.  What would that mean?</a:t>
            </a: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Who is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Northstar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World’s largest turnkey decommissioning and facility services contractor</a:t>
            </a:r>
          </a:p>
          <a:p>
            <a:pPr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Abatement and demolition contractor</a:t>
            </a:r>
          </a:p>
          <a:p>
            <a:pPr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Extensive nuclear experience</a:t>
            </a:r>
          </a:p>
          <a:p>
            <a:pPr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Partners with other engineering, environmental, spent nuclear fuel support, waste management transportation &amp; disposal firms.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Areva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WCS, Burns McDonnell)</a:t>
            </a:r>
          </a:p>
          <a:p>
            <a:pPr marL="0" indent="0">
              <a:buClr>
                <a:schemeClr val="bg1"/>
              </a:buClr>
              <a:buSzPct val="10000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6212" y="304800"/>
            <a:ext cx="9677400" cy="1020762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Alternative Decommissioning Scenario</a:t>
            </a:r>
          </a:p>
        </p:txBody>
      </p:sp>
    </p:spTree>
    <p:extLst>
      <p:ext uri="{BB962C8B-B14F-4D97-AF65-F5344CB8AC3E}">
        <p14:creationId xmlns:p14="http://schemas.microsoft.com/office/powerpoint/2010/main" val="317846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2" y="274638"/>
            <a:ext cx="11430000" cy="1020762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Northstar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Takes Over Pilgrim Decommissioning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5612" y="1752600"/>
            <a:ext cx="114300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Approval of NRC and Massachusetts, Entergy would place all spent fuel into dry   casks, presumably within 5  years of Pilgrim’s shutdown.</a:t>
            </a:r>
          </a:p>
          <a:p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NorthStar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would: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Initiate onsite 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Decommission and restore nearly the entire Pilgrim site within about 10 years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financial commitments to assure completion of decommissioning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Obtain NRC approval for partial release of the site (except the Independent Spent Fuel Storage Installation and switchyard areas) to allow productive use of </a:t>
            </a:r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area</a:t>
            </a:r>
          </a:p>
          <a:p>
            <a:pPr lvl="1"/>
            <a:endParaRPr lang="en-US" sz="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sounds good, BUT several questions are raised . . .</a:t>
            </a:r>
          </a:p>
        </p:txBody>
      </p:sp>
    </p:spTree>
    <p:extLst>
      <p:ext uri="{BB962C8B-B14F-4D97-AF65-F5344CB8AC3E}">
        <p14:creationId xmlns:p14="http://schemas.microsoft.com/office/powerpoint/2010/main" val="144736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4212" y="1905000"/>
            <a:ext cx="10439400" cy="4267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NorthStar’s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Financial Commitments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012" y="1752600"/>
            <a:ext cx="10820400" cy="4450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funds that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Northstar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commits are inadequate to complete cleanup, how does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NorthStar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intend to deal with financial short falls?</a:t>
            </a:r>
          </a:p>
          <a:p>
            <a:pPr marL="342900" indent="-3429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NorthStar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pay to guard the spent fuel-about $ 5 million a year- if DOE does not reimburse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NorthStar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those costs? Who will pay to replace casks? Is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NorthStar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DOE or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Holtec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responsible? Is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Holtec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limited liability company? What guarantee did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Holtec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provide when it provided the casks?</a:t>
            </a:r>
          </a:p>
          <a:p>
            <a:pPr>
              <a:lnSpc>
                <a:spcPct val="90000"/>
              </a:lnSpc>
              <a:buClr>
                <a:schemeClr val="bg1"/>
              </a:buClr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Pilgrim DTF appears to be adequate, why should we believe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NorthStar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do the job? </a:t>
            </a:r>
          </a:p>
          <a:p>
            <a:pPr marL="342900" indent="-3429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NorthStar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its partners limited liability corporations?</a:t>
            </a:r>
          </a:p>
          <a:p>
            <a:pPr marL="342900" indent="-3429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78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Will the sale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NorthStar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and its decommissioning plan create incentives to cut corners? </a:t>
            </a:r>
          </a:p>
          <a:p>
            <a:pPr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citizen groups fear the cleanup will be cheap and dirty.</a:t>
            </a:r>
          </a:p>
          <a:p>
            <a:pPr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Will there be enough money?</a:t>
            </a:r>
          </a:p>
          <a:p>
            <a:pPr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guarantees and liabilities does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Holtec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the cask manufacturer, have?</a:t>
            </a:r>
          </a:p>
          <a:p>
            <a:pPr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249362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Northstar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Ownership Worries:</a:t>
            </a: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Quick, Cheap, and Dirty?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0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9012" y="1676400"/>
            <a:ext cx="102870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Decommissioning </a:t>
            </a:r>
            <a:b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Citizens Advisory Panel (NDCAP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6612" y="1582341"/>
            <a:ext cx="105156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by Legislature -section 14, Chapter 188, Acts  of 2016</a:t>
            </a:r>
          </a:p>
          <a:p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include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:(6) state officials; (8) members appointed by state officials; (2) Entergy officials; (1) representative from the Utility Workers Union America Local 369 who either works or worked at Pilgrim; (1) representative from the Old Colony Planning Council; and (3) appointees from the Town of Plymouth.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Panel is </a:t>
            </a: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advisory. </a:t>
            </a:r>
          </a:p>
          <a:p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</a:t>
            </a: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duties include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hold at minimum 4 public meetings a year (increased to 10 by the Panel); issue an annual report; serve as a conduit for public information; encourage community involvement; receive reports on decommissioning and the decommissioning trust fund.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this time, it is </a:t>
            </a: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unfunded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045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6D4208-E5D2-4CB5-8644-8C4DE1258F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Now is the time for Commonwealth to set groundwork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36A263-328E-47C5-B1B3-DDD197DB6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RECAP- WHAT SHOULD BE DONE TO  BETTER PROTECT OUR COMMUNITIES?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7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2414" y="1600200"/>
            <a:ext cx="91440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8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Spent Fuel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Spent nuclear fuel assemblies should be moved out of the pool and into hardened dry casks located at higher ground to avoid flooding as soon as possible.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8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Finances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Licensee (i.e. Entergy) pays for decommissioning in full, not the Commonwealth’s taxpayers.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8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Decommissioning Trust Fund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Restrict its use to decommissioning; not taxes and operating expenses.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8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Decommissioning should occur ASAP following closure.  Do not defer dismantlement &amp; cleanup for decades.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TO PROTECT OUR COMMUNITIES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83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3212" y="1676400"/>
            <a:ext cx="11506200" cy="4876800"/>
          </a:xfrm>
        </p:spPr>
        <p:txBody>
          <a:bodyPr>
            <a:normAutofit fontScale="32500" lnSpcReduction="20000"/>
          </a:bodyPr>
          <a:lstStyle/>
          <a:p>
            <a:pPr marL="0" marR="0" indent="0">
              <a:lnSpc>
                <a:spcPct val="120000"/>
              </a:lnSpc>
              <a:buNone/>
            </a:pPr>
            <a:r>
              <a:rPr lang="en-US" sz="7000" b="1" u="sng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Site Restoration</a:t>
            </a:r>
            <a:r>
              <a:rPr lang="en-US" sz="70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 </a:t>
            </a:r>
            <a:r>
              <a:rPr lang="en-US" sz="7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Site returned to “greenfield” for unrestricted use - radioactivity and chemical contamination cleaned up. Standard less than 10 ml/rem/yr.</a:t>
            </a:r>
          </a:p>
          <a:p>
            <a:pPr marL="0" marR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7000" b="1" u="sng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Prohibit rubblization</a:t>
            </a:r>
            <a:r>
              <a:rPr lang="en-US" sz="70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 </a:t>
            </a:r>
            <a:r>
              <a:rPr lang="en-US" sz="7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7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Rip and ship” to licensed site.</a:t>
            </a:r>
            <a:endParaRPr lang="en-US" sz="7000" u="sng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70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Safety:</a:t>
            </a:r>
            <a:endParaRPr lang="en-US" sz="7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7000" dirty="0">
                <a:latin typeface="Arial" panose="020B0604020202020204" pitchFamily="34" charset="0"/>
                <a:cs typeface="Arial" panose="020B0604020202020204" pitchFamily="34" charset="0"/>
              </a:rPr>
              <a:t>Retain current offsite emergency planning, funded by licensee, until spent fuel pool is emptied  (at least 5 years)</a:t>
            </a:r>
          </a:p>
          <a:p>
            <a:pPr>
              <a:lnSpc>
                <a:spcPct val="11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7000" dirty="0">
                <a:latin typeface="Arial" panose="020B0604020202020204" pitchFamily="34" charset="0"/>
                <a:cs typeface="Arial" panose="020B0604020202020204" pitchFamily="34" charset="0"/>
              </a:rPr>
              <a:t>Continue licensee-funded offsite emergency planning, on a reduced level, until fuel leaves the site  </a:t>
            </a:r>
          </a:p>
          <a:p>
            <a:pPr>
              <a:lnSpc>
                <a:spcPct val="11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7000" dirty="0">
                <a:latin typeface="Arial" panose="020B0604020202020204" pitchFamily="34" charset="0"/>
                <a:cs typeface="Arial" panose="020B0604020202020204" pitchFamily="34" charset="0"/>
              </a:rPr>
              <a:t>MDPH continue and expand offsite radiological monitoring and onsite tritium monitoring.  Entergy continue to provide funding.   </a:t>
            </a:r>
          </a:p>
          <a:p>
            <a:pPr marL="0" marR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4212" y="274638"/>
            <a:ext cx="11049000" cy="1020762"/>
          </a:xfrm>
        </p:spPr>
        <p:txBody>
          <a:bodyPr>
            <a:noAutofit/>
          </a:bodyPr>
          <a:lstStyle/>
          <a:p>
            <a:r>
              <a:rPr lang="en-US" sz="4000" b="1" dirty="0"/>
              <a:t>TO PROTECT OUR COMMUNITIES (Continued)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8479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2" y="1600200"/>
            <a:ext cx="10896600" cy="50292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NRC’s definition of decommissioning is much narrower:</a:t>
            </a:r>
          </a:p>
          <a:p>
            <a:pPr marL="301752" lvl="1" indent="0">
              <a:lnSpc>
                <a:spcPct val="120000"/>
              </a:lnSpc>
              <a:buClr>
                <a:schemeClr val="bg1"/>
              </a:buClr>
              <a:buNone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“The safe removal of a facility from service and reduction of residual radioactivity to a level that permits termination of the NRC license.”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NRC’s definition </a:t>
            </a:r>
            <a:r>
              <a:rPr lang="en-US" sz="96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include</a:t>
            </a: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lvl="1">
              <a:lnSpc>
                <a:spcPct val="12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The removal or storage of spent fuel</a:t>
            </a:r>
          </a:p>
          <a:p>
            <a:pPr lvl="1">
              <a:lnSpc>
                <a:spcPct val="12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Demolition of decontaminated structures</a:t>
            </a:r>
          </a:p>
          <a:p>
            <a:pPr lvl="1">
              <a:lnSpc>
                <a:spcPct val="12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Site restoration activities after residual radioactivity has been removed</a:t>
            </a:r>
          </a:p>
          <a:p>
            <a:pPr>
              <a:lnSpc>
                <a:spcPct val="12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NRC Rules restrict use of the Decommissioning Trust Fund to </a:t>
            </a:r>
            <a:r>
              <a:rPr lang="en-US" sz="9600" b="1" u="sng" dirty="0">
                <a:latin typeface="Arial" panose="020B0604020202020204" pitchFamily="34" charset="0"/>
                <a:cs typeface="Arial" panose="020B0604020202020204" pitchFamily="34" charset="0"/>
              </a:rPr>
              <a:t>reducing</a:t>
            </a: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 “radiological radioactivity.”</a:t>
            </a:r>
          </a:p>
          <a:p>
            <a:endParaRPr lang="en-US" sz="5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274638"/>
            <a:ext cx="10210800" cy="1020762"/>
          </a:xfrm>
        </p:spPr>
        <p:txBody>
          <a:bodyPr>
            <a:noAutofit/>
          </a:bodyPr>
          <a:lstStyle/>
          <a:p>
            <a:r>
              <a:rPr lang="en-US" sz="4400" b="1" dirty="0"/>
              <a:t>NRC’s Definition of Decommissioning</a:t>
            </a:r>
          </a:p>
        </p:txBody>
      </p:sp>
    </p:spTree>
    <p:extLst>
      <p:ext uri="{BB962C8B-B14F-4D97-AF65-F5344CB8AC3E}">
        <p14:creationId xmlns:p14="http://schemas.microsoft.com/office/powerpoint/2010/main" val="23179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4212" y="1676400"/>
            <a:ext cx="10820400" cy="4953000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3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Workers:</a:t>
            </a:r>
            <a:endParaRPr lang="en-US" sz="33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Retain Skilled workforce for decommissioning. 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Provide job training.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0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NRC Oversight</a:t>
            </a:r>
            <a:r>
              <a:rPr lang="en-US" sz="3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Reinstate NRC inspections and oversight during decommissioning</a:t>
            </a:r>
          </a:p>
          <a:p>
            <a:pPr lvl="1">
              <a:lnSpc>
                <a:spcPct val="11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Currently the NRC has little to no meaningful oversight during decommissioning. There are </a:t>
            </a:r>
            <a:r>
              <a:rPr lang="en-US" sz="30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resident inspectors </a:t>
            </a:r>
            <a:r>
              <a:rPr lang="en-US" sz="3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0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regular inspections</a:t>
            </a:r>
            <a:r>
              <a:rPr lang="en-US" sz="3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lnSpc>
                <a:spcPct val="11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Lack of NRC oversight means licensee compliance with regulations is impossible to verify and enforce on a timely basis. Lack of regular reporting leaves the public in the dark.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412" y="274638"/>
            <a:ext cx="11582400" cy="1020762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TO PROTECT OUR COMMUNITIES (Continued)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01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9012" y="1676400"/>
            <a:ext cx="104394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Commonwealth: actions to prepare for decommissioning</a:t>
            </a:r>
          </a:p>
          <a:p>
            <a:pPr marL="0" indent="0">
              <a:buNone/>
            </a:pP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Establish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interagency group to oversee Pilgrim’s decommissioning &amp; legal team in each pertinent state agency </a:t>
            </a:r>
          </a:p>
          <a:p>
            <a:pPr marL="0" indent="0">
              <a:buNone/>
            </a:pP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Obtain from licensee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historical site contamination data; agreement to get split samples and to receive a copy of the Preliminary Site Characterization- final site characterization does not occur until two years prior to shutdown.</a:t>
            </a:r>
          </a:p>
          <a:p>
            <a:pPr marL="0" indent="0">
              <a:buNone/>
            </a:pP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NRC Pilgrim docket (50-293) regularly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412" y="274638"/>
            <a:ext cx="11506200" cy="1020762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TO PROTECT OUR COMMUNITIES (Continued)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59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65212" y="3429000"/>
            <a:ext cx="10363199" cy="106967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Pilgrim Watch: mary.lampert@comcast.net/www.pilgrimwatch.org</a:t>
            </a:r>
          </a:p>
          <a:p>
            <a:endParaRPr lang="en-US" sz="2800" dirty="0"/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1143000"/>
          </a:xfrm>
        </p:spPr>
        <p:txBody>
          <a:bodyPr/>
          <a:lstStyle/>
          <a:p>
            <a:pPr algn="ctr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Brush Script Std" panose="03060802040607070404" pitchFamily="66" charset="0"/>
                <a:cs typeface="Arial" panose="020B0604020202020204" pitchFamily="34" charset="0"/>
              </a:rPr>
              <a:t>Thank you for your interest!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Questions &amp; Discussion</a:t>
            </a:r>
          </a:p>
        </p:txBody>
      </p:sp>
    </p:spTree>
    <p:extLst>
      <p:ext uri="{BB962C8B-B14F-4D97-AF65-F5344CB8AC3E}">
        <p14:creationId xmlns:p14="http://schemas.microsoft.com/office/powerpoint/2010/main" val="37528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9012" y="1905000"/>
            <a:ext cx="10287000" cy="4495800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lnSpc>
                <a:spcPct val="10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US" sz="4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Decontamination (DECON)</a:t>
            </a:r>
          </a:p>
          <a:p>
            <a:pPr marL="457200" lvl="1" indent="0">
              <a:lnSpc>
                <a:spcPct val="100000"/>
              </a:lnSpc>
              <a:buClr>
                <a:schemeClr val="bg1"/>
              </a:buClr>
              <a:buNone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Structures and components contaminated with radioactivity are either cleaned, or removed and shipped to a licensed radioactive dump site</a:t>
            </a:r>
          </a:p>
          <a:p>
            <a:pPr marL="514350" lvl="0" indent="-514350">
              <a:lnSpc>
                <a:spcPct val="12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US" sz="4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Storage (SAFSTOR)</a:t>
            </a:r>
          </a:p>
          <a:p>
            <a:pPr marL="457200" lvl="1" indent="0">
              <a:lnSpc>
                <a:spcPct val="100000"/>
              </a:lnSpc>
              <a:buClr>
                <a:schemeClr val="bg1"/>
              </a:buClr>
              <a:buNone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The facility is placed in nuclear limbo </a:t>
            </a:r>
            <a:r>
              <a:rPr lang="en-US" sz="3400" b="1" i="1" u="sng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up to 60 years</a:t>
            </a:r>
            <a:r>
              <a:rPr lang="en-US" sz="3400" b="1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for later decontamination</a:t>
            </a:r>
          </a:p>
          <a:p>
            <a:pPr marL="514350" lvl="0" indent="-514350">
              <a:lnSpc>
                <a:spcPct val="10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US" sz="4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Entombment (ENTOMB)</a:t>
            </a:r>
            <a:r>
              <a:rPr lang="en-US" sz="4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The facility is basically covered over in cement and </a:t>
            </a:r>
            <a:r>
              <a:rPr lang="en-US" sz="3400" b="1" i="1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forever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Entombment has never been used.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2812" y="274638"/>
            <a:ext cx="10668000" cy="1020762"/>
          </a:xfrm>
        </p:spPr>
        <p:txBody>
          <a:bodyPr>
            <a:noAutofit/>
          </a:bodyPr>
          <a:lstStyle/>
          <a:p>
            <a:r>
              <a:rPr lang="en-US" sz="4400" b="1" dirty="0"/>
              <a:t>NRC’s Three Decommissioning Options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2754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 anchor="ctr" anchorCtr="0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SHOULD BE DONE TO PROTECT OUR COMMUNITIES?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75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54480" y="1905000"/>
            <a:ext cx="9144000" cy="4267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Three issues must be addressed:</a:t>
            </a:r>
          </a:p>
          <a:p>
            <a:pPr marL="0" indent="0" algn="ctr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bg1"/>
              </a:buClr>
              <a:buSzPct val="100000"/>
              <a:buNone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1. Spent Fuel</a:t>
            </a:r>
          </a:p>
          <a:p>
            <a:pPr marL="0" indent="0">
              <a:buClr>
                <a:schemeClr val="bg1"/>
              </a:buClr>
              <a:buSzPct val="100000"/>
              <a:buNone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2. Site Restoration </a:t>
            </a:r>
          </a:p>
          <a:p>
            <a:pPr marL="0" indent="0">
              <a:buClr>
                <a:schemeClr val="bg1"/>
              </a:buClr>
              <a:buSzPct val="100000"/>
              <a:buNone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3. Money – is there enough?</a:t>
            </a:r>
          </a:p>
          <a:p>
            <a:pPr marL="0" indent="0">
              <a:buClr>
                <a:schemeClr val="bg1"/>
              </a:buClr>
              <a:buSzPct val="100000"/>
              <a:buNone/>
            </a:pP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4212" y="381000"/>
            <a:ext cx="11201400" cy="1234440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br>
              <a:rPr lang="en-US" b="1" dirty="0"/>
            </a:br>
            <a:r>
              <a:rPr lang="en-US" b="1" dirty="0"/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NO MATTER WHO OWNS PILGRIM .  .  .</a:t>
            </a: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68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89B12-DFAF-48D5-8764-52F61C40A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Spent Fuel should be moved out of the spent fuel pool and into hardened dry cask, located on high ground to avoid flooding, as soon as possible. </a:t>
            </a:r>
          </a:p>
          <a:p>
            <a:pPr marL="0" indent="0" algn="just">
              <a:buNone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Here is why.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CFA59-C222-4AB7-8E15-3D7E53EF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Arial Black" panose="020B0A04020102020204" pitchFamily="34" charset="0"/>
              </a:rPr>
              <a:t>1. Spent Fuel</a:t>
            </a:r>
          </a:p>
        </p:txBody>
      </p:sp>
    </p:spTree>
    <p:extLst>
      <p:ext uri="{BB962C8B-B14F-4D97-AF65-F5344CB8AC3E}">
        <p14:creationId xmlns:p14="http://schemas.microsoft.com/office/powerpoint/2010/main" val="187317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1812" y="1600200"/>
            <a:ext cx="11430000" cy="51054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All nuclear fuel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used for the past 45 years remains on-site.</a:t>
            </a:r>
          </a:p>
          <a:p>
            <a:pPr>
              <a:lnSpc>
                <a:spcPct val="12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now stored in a spent fuel pool located in the upper floor of the reactor.</a:t>
            </a:r>
          </a:p>
          <a:p>
            <a:pPr>
              <a:lnSpc>
                <a:spcPct val="12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Some was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moved outside, now in dry casks on a concrete pad near the reactor.</a:t>
            </a:r>
          </a:p>
          <a:p>
            <a:pPr>
              <a:lnSpc>
                <a:spcPct val="12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Most of the fuel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will remain in the reactor until shut-down.</a:t>
            </a:r>
          </a:p>
          <a:p>
            <a:pPr>
              <a:lnSpc>
                <a:spcPct val="12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Eventually,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of the spent fuel will be moved into dry casks.</a:t>
            </a:r>
          </a:p>
          <a:p>
            <a:pPr>
              <a:lnSpc>
                <a:spcPct val="12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The spent fuel in dry casks will remain on site for decades, perhaps indefinitely</a:t>
            </a:r>
            <a:r>
              <a:rPr lang="en-US" sz="3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Pilgrim’s Spent Nuclear Fuel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6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Custom 1">
      <a:dk1>
        <a:sysClr val="windowText" lastClr="000000"/>
      </a:dk1>
      <a:lt1>
        <a:sysClr val="window" lastClr="FFFFFF"/>
      </a:lt1>
      <a:dk2>
        <a:srgbClr val="1B1E3D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Student presentation" id="{61936DD2-5F1E-4CE5-AB4B-725D35FC9179}" vid="{60FEA300-D151-4B21-9955-901AC34D046A}"/>
    </a:ext>
  </a:ext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98950B5-7B6B-4C28-8458-CAB8EA4CB2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2756</Words>
  <Application>Microsoft Office PowerPoint</Application>
  <PresentationFormat>Custom</PresentationFormat>
  <Paragraphs>261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Arial Black</vt:lpstr>
      <vt:lpstr>Brush Script Std</vt:lpstr>
      <vt:lpstr>Calibri</vt:lpstr>
      <vt:lpstr>Century Gothic</vt:lpstr>
      <vt:lpstr>Times New Roman</vt:lpstr>
      <vt:lpstr>Wingdings</vt:lpstr>
      <vt:lpstr>Wingdings 3</vt:lpstr>
      <vt:lpstr>Student presentation</vt:lpstr>
      <vt:lpstr>Decommissioning  Pilgrim</vt:lpstr>
      <vt:lpstr>Overview</vt:lpstr>
      <vt:lpstr>What is Decommissioning?</vt:lpstr>
      <vt:lpstr>NRC’s Definition of Decommissioning</vt:lpstr>
      <vt:lpstr>NRC’s Three Decommissioning Options</vt:lpstr>
      <vt:lpstr>WHAT SHOULD BE DONE TO PROTECT OUR COMMUNITIES?</vt:lpstr>
      <vt:lpstr>   NO MATTER WHO OWNS PILGRIM .  .  . </vt:lpstr>
      <vt:lpstr>1. Spent Fuel</vt:lpstr>
      <vt:lpstr>Pilgrim’s Spent Nuclear Fuel</vt:lpstr>
      <vt:lpstr>What’s the Problem with Pilgrim’s Spent Fuel Pool?</vt:lpstr>
      <vt:lpstr>CONSEQUENCES OF A SPENT FUEL POOL FIRE</vt:lpstr>
      <vt:lpstr>Economics Will Drive Entergy’s  Decision When to Empty the Pool</vt:lpstr>
      <vt:lpstr>DRY CASK STORAGE</vt:lpstr>
      <vt:lpstr>DRY CASK STORAGE SAFETY ISSUES</vt:lpstr>
      <vt:lpstr>    Pilgrim’s Dry Cask &amp; LLRW Storage Plan      Vulnerable to: Sea-Level Rise, Coastal Storm Damage, Flooding, Surge, Salt Water          Degradation</vt:lpstr>
      <vt:lpstr>Security - Pilgrim’s Plan  “Candlepin Bowling for Terrorists” </vt:lpstr>
      <vt:lpstr>Improved Dry Cask Storage Security</vt:lpstr>
      <vt:lpstr>Three Alternate Security Solutions  </vt:lpstr>
      <vt:lpstr>Spent Fuel After Shutdown</vt:lpstr>
      <vt:lpstr>Until there are Viable Offsite Solutions:</vt:lpstr>
      <vt:lpstr> 2.  Site  Restoration  (part 1) (No Matter Who Owns Pilgrim)</vt:lpstr>
      <vt:lpstr>Site Restoration   (part 2) How Clean is Clean?</vt:lpstr>
      <vt:lpstr>     Cleanup Standards and Health Effects</vt:lpstr>
      <vt:lpstr>Site Restoration (Continued)</vt:lpstr>
      <vt:lpstr>Site Restoration (Continued)</vt:lpstr>
      <vt:lpstr>Problems with Rubblization</vt:lpstr>
      <vt:lpstr> </vt:lpstr>
      <vt:lpstr>3.  Economics of Decommissioning </vt:lpstr>
      <vt:lpstr>The Economics of Decommissioning (cont)</vt:lpstr>
      <vt:lpstr>The Economics of Decommissioning (cont)</vt:lpstr>
      <vt:lpstr>Possible Consequence of SAFSTOR</vt:lpstr>
      <vt:lpstr>Alternative Decommissioning Scenario</vt:lpstr>
      <vt:lpstr>If Northstar Takes Over Pilgrim Decommissioning</vt:lpstr>
      <vt:lpstr>NorthStar’s Financial Commitments</vt:lpstr>
      <vt:lpstr> Northstar Ownership Worries: Quick, Cheap, and Dirty?</vt:lpstr>
      <vt:lpstr>Nuclear Decommissioning  Citizens Advisory Panel (NDCAP)</vt:lpstr>
      <vt:lpstr>RECAP- WHAT SHOULD BE DONE TO  BETTER PROTECT OUR COMMUNITIES?</vt:lpstr>
      <vt:lpstr>TO PROTECT OUR COMMUNITIES</vt:lpstr>
      <vt:lpstr>TO PROTECT OUR COMMUNITIES (Continued)</vt:lpstr>
      <vt:lpstr>TO PROTECT OUR COMMUNITIES (Continued)</vt:lpstr>
      <vt:lpstr>TO PROTECT OUR COMMUNITIES (Continued)</vt:lpstr>
      <vt:lpstr>     Thank you for your interest!  Questions &amp;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2017-08-01T19:13:31Z</dcterms:created>
  <dcterms:modified xsi:type="dcterms:W3CDTF">2018-01-29T14:02:32Z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TC034605859991</vt:lpwstr>
  </property>
</Properties>
</file>