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32" r:id="rId2"/>
    <p:sldId id="333" r:id="rId3"/>
    <p:sldId id="335" r:id="rId4"/>
    <p:sldId id="338" r:id="rId5"/>
    <p:sldId id="336" r:id="rId6"/>
    <p:sldId id="337" r:id="rId7"/>
    <p:sldId id="258" r:id="rId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698" autoAdjust="0"/>
  </p:normalViewPr>
  <p:slideViewPr>
    <p:cSldViewPr>
      <p:cViewPr varScale="1">
        <p:scale>
          <a:sx n="62" d="100"/>
          <a:sy n="62" d="100"/>
        </p:scale>
        <p:origin x="1400" y="76"/>
      </p:cViewPr>
      <p:guideLst>
        <p:guide orient="horz" pos="2160"/>
        <p:guide pos="2880"/>
      </p:guideLst>
    </p:cSldViewPr>
  </p:slideViewPr>
  <p:notesTextViewPr>
    <p:cViewPr>
      <p:scale>
        <a:sx n="1" d="1"/>
        <a:sy n="1" d="1"/>
      </p:scale>
      <p:origin x="0" y="0"/>
    </p:cViewPr>
  </p:notesTextViewPr>
  <p:sorterViewPr>
    <p:cViewPr>
      <p:scale>
        <a:sx n="100" d="100"/>
        <a:sy n="100" d="100"/>
      </p:scale>
      <p:origin x="0" y="1344"/>
    </p:cViewPr>
  </p:sorterViewPr>
  <p:notesViewPr>
    <p:cSldViewPr>
      <p:cViewPr varScale="1">
        <p:scale>
          <a:sx n="52" d="100"/>
          <a:sy n="52" d="100"/>
        </p:scale>
        <p:origin x="-187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5EBC4CF-5CFB-4303-8B49-221478433427}"/>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BAD3780-F256-4CF4-A563-F3AFAD1A8119}"/>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B931FA2-4A5B-459C-93F4-798C27CB0F7D}" type="datetimeFigureOut">
              <a:rPr lang="en-US" smtClean="0"/>
              <a:t>8/31/2018</a:t>
            </a:fld>
            <a:endParaRPr lang="en-US"/>
          </a:p>
        </p:txBody>
      </p:sp>
      <p:sp>
        <p:nvSpPr>
          <p:cNvPr id="4" name="Footer Placeholder 3">
            <a:extLst>
              <a:ext uri="{FF2B5EF4-FFF2-40B4-BE49-F238E27FC236}">
                <a16:creationId xmlns:a16="http://schemas.microsoft.com/office/drawing/2014/main" id="{2F089F74-AF22-437D-BEA7-BD683EE7B51E}"/>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7E53B57-F980-4C97-80F0-5664277D9B3A}"/>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43EEC76-D9EE-4DD6-88B9-4A112FFA7550}" type="slidenum">
              <a:rPr lang="en-US" smtClean="0"/>
              <a:t>‹#›</a:t>
            </a:fld>
            <a:endParaRPr lang="en-US"/>
          </a:p>
        </p:txBody>
      </p:sp>
    </p:spTree>
    <p:extLst>
      <p:ext uri="{BB962C8B-B14F-4D97-AF65-F5344CB8AC3E}">
        <p14:creationId xmlns:p14="http://schemas.microsoft.com/office/powerpoint/2010/main" val="3630604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583FEAB7-A289-415C-83E3-4ED0EDCEA802}" type="datetimeFigureOut">
              <a:rPr lang="en-US"/>
              <a:pPr>
                <a:defRPr/>
              </a:pPr>
              <a:t>8/31/2018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C07EE443-19AD-4832-A5D8-DDA9C07D0369}" type="slidenum">
              <a:rPr lang="en-US"/>
              <a:pPr>
                <a:defRPr/>
              </a:pPr>
              <a:t>‹#›</a:t>
            </a:fld>
            <a:endParaRPr lang="en-US" dirty="0"/>
          </a:p>
        </p:txBody>
      </p:sp>
    </p:spTree>
    <p:extLst>
      <p:ext uri="{BB962C8B-B14F-4D97-AF65-F5344CB8AC3E}">
        <p14:creationId xmlns:p14="http://schemas.microsoft.com/office/powerpoint/2010/main" val="38848885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0A04FC2C-9C8E-42A0-B94E-4F87332DFD98}" type="slidenum">
              <a:rPr lang="en-US" smtClean="0"/>
              <a:pPr eaLnBrk="1" hangingPunct="1"/>
              <a:t>1</a:t>
            </a:fld>
            <a:endParaRPr lang="en-US" dirty="0"/>
          </a:p>
        </p:txBody>
      </p:sp>
    </p:spTree>
    <p:extLst>
      <p:ext uri="{BB962C8B-B14F-4D97-AF65-F5344CB8AC3E}">
        <p14:creationId xmlns:p14="http://schemas.microsoft.com/office/powerpoint/2010/main" val="384679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0A04FC2C-9C8E-42A0-B94E-4F87332DFD98}" type="slidenum">
              <a:rPr lang="en-US" smtClean="0"/>
              <a:pPr eaLnBrk="1" hangingPunct="1"/>
              <a:t>2</a:t>
            </a:fld>
            <a:endParaRPr lang="en-US" dirty="0"/>
          </a:p>
        </p:txBody>
      </p:sp>
    </p:spTree>
    <p:extLst>
      <p:ext uri="{BB962C8B-B14F-4D97-AF65-F5344CB8AC3E}">
        <p14:creationId xmlns:p14="http://schemas.microsoft.com/office/powerpoint/2010/main" val="732701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defTabSz="931774">
              <a:spcBef>
                <a:spcPct val="0"/>
              </a:spcBef>
              <a:defRPr/>
            </a:pPr>
            <a:r>
              <a:rPr lang="en-US" dirty="0"/>
              <a:t>The station intends to keep full staffing through September 2019. During the 18 months following the shutdown, there will be several staffing reductions at the site. The goal is to provide other opportunities throughout the company for as many employees as possible. </a:t>
            </a:r>
          </a:p>
          <a:p>
            <a:pPr eaLnBrk="1" hangingPunct="1">
              <a:spcBef>
                <a:spcPct val="0"/>
              </a:spcBef>
              <a:defRPr/>
            </a:pPr>
            <a:endParaRPr lang="en-US" dirty="0"/>
          </a:p>
          <a:p>
            <a:pPr eaLnBrk="1" hangingPunct="1">
              <a:spcBef>
                <a:spcPct val="0"/>
              </a:spcBef>
              <a:defRPr/>
            </a:pPr>
            <a:r>
              <a:rPr lang="en-US" u="sng" dirty="0"/>
              <a:t>Timeline for the project:</a:t>
            </a:r>
          </a:p>
          <a:p>
            <a:pPr eaLnBrk="1" hangingPunct="1">
              <a:spcBef>
                <a:spcPct val="0"/>
              </a:spcBef>
              <a:defRPr/>
            </a:pPr>
            <a:r>
              <a:rPr lang="en-US" dirty="0"/>
              <a:t>1.   Bids will be accepted in 2017/2018.</a:t>
            </a:r>
          </a:p>
          <a:p>
            <a:pPr marL="232943" indent="-232943">
              <a:spcBef>
                <a:spcPct val="0"/>
              </a:spcBef>
              <a:buFontTx/>
              <a:buAutoNum type="arabicPeriod" startAt="2"/>
              <a:defRPr/>
            </a:pPr>
            <a:r>
              <a:rPr lang="en-US" dirty="0"/>
              <a:t>New Fuel Handling Building Crane will be installed in 2019/2020.	</a:t>
            </a:r>
          </a:p>
          <a:p>
            <a:pPr marL="232943" indent="-232943">
              <a:spcBef>
                <a:spcPct val="0"/>
              </a:spcBef>
              <a:buFontTx/>
              <a:buAutoNum type="arabicPeriod" startAt="2"/>
              <a:defRPr/>
            </a:pPr>
            <a:r>
              <a:rPr lang="en-US" dirty="0"/>
              <a:t>January 2020 – Defueling would begin.</a:t>
            </a:r>
          </a:p>
          <a:p>
            <a:pPr>
              <a:spcBef>
                <a:spcPct val="0"/>
              </a:spcBef>
              <a:defRPr/>
            </a:pPr>
            <a:r>
              <a:rPr lang="en-US" dirty="0"/>
              <a:t>4.   Pad Construction will begin in 2019/2020.</a:t>
            </a:r>
          </a:p>
          <a:p>
            <a:pPr eaLnBrk="1" hangingPunct="1">
              <a:spcBef>
                <a:spcPct val="0"/>
              </a:spcBef>
              <a:defRPr/>
            </a:pPr>
            <a:r>
              <a:rPr lang="en-US" dirty="0"/>
              <a:t>5.   ISFSI pad will be ready to accept dry casks in 2021/2022.</a:t>
            </a:r>
          </a:p>
          <a:p>
            <a:pPr eaLnBrk="1" hangingPunct="1">
              <a:spcBef>
                <a:spcPct val="0"/>
              </a:spcBef>
              <a:defRPr/>
            </a:pPr>
            <a:endParaRPr lang="en-US" dirty="0"/>
          </a:p>
          <a:p>
            <a:pPr eaLnBrk="1" hangingPunct="1">
              <a:spcBef>
                <a:spcPct val="0"/>
              </a:spcBef>
              <a:defRPr/>
            </a:pPr>
            <a:r>
              <a:rPr lang="en-US" dirty="0"/>
              <a:t>Approximately 2024 – Fuel is all in dry cask storage and there is no longer a need for Emergency Preparedness. *Security would still be required for the dry cask storage. </a:t>
            </a:r>
          </a:p>
          <a:p>
            <a:pPr eaLnBrk="1" hangingPunct="1">
              <a:spcBef>
                <a:spcPct val="0"/>
              </a:spcBef>
            </a:pPr>
            <a:endParaRPr lang="en-US"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0A04FC2C-9C8E-42A0-B94E-4F87332DFD98}" type="slidenum">
              <a:rPr lang="en-US" smtClean="0"/>
              <a:pPr eaLnBrk="1" hangingPunct="1"/>
              <a:t>3</a:t>
            </a:fld>
            <a:endParaRPr lang="en-US" dirty="0"/>
          </a:p>
        </p:txBody>
      </p:sp>
    </p:spTree>
    <p:extLst>
      <p:ext uri="{BB962C8B-B14F-4D97-AF65-F5344CB8AC3E}">
        <p14:creationId xmlns:p14="http://schemas.microsoft.com/office/powerpoint/2010/main" val="3907801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0A04FC2C-9C8E-42A0-B94E-4F87332DFD98}" type="slidenum">
              <a:rPr lang="en-US" smtClean="0"/>
              <a:pPr eaLnBrk="1" hangingPunct="1"/>
              <a:t>4</a:t>
            </a:fld>
            <a:endParaRPr lang="en-US" dirty="0"/>
          </a:p>
        </p:txBody>
      </p:sp>
    </p:spTree>
    <p:extLst>
      <p:ext uri="{BB962C8B-B14F-4D97-AF65-F5344CB8AC3E}">
        <p14:creationId xmlns:p14="http://schemas.microsoft.com/office/powerpoint/2010/main" val="1995084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0A04FC2C-9C8E-42A0-B94E-4F87332DFD98}" type="slidenum">
              <a:rPr lang="en-US" smtClean="0"/>
              <a:pPr eaLnBrk="1" hangingPunct="1"/>
              <a:t>5</a:t>
            </a:fld>
            <a:endParaRPr lang="en-US" dirty="0"/>
          </a:p>
        </p:txBody>
      </p:sp>
    </p:spTree>
    <p:extLst>
      <p:ext uri="{BB962C8B-B14F-4D97-AF65-F5344CB8AC3E}">
        <p14:creationId xmlns:p14="http://schemas.microsoft.com/office/powerpoint/2010/main" val="2864630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1200" dirty="0">
                <a:latin typeface="Arial" panose="020B0604020202020204" pitchFamily="34" charset="0"/>
                <a:cs typeface="Arial" panose="020B0604020202020204" pitchFamily="34" charset="0"/>
              </a:rPr>
              <a:t>OPTIONAL STATEMENT:  This allows the radioactive elements in components to decay to stable elements while the trust fund accrues interest. </a:t>
            </a:r>
          </a:p>
          <a:p>
            <a:pPr eaLnBrk="1" hangingPunct="1">
              <a:spcBef>
                <a:spcPct val="0"/>
              </a:spcBef>
            </a:pPr>
            <a:endParaRPr lang="en-US"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0A04FC2C-9C8E-42A0-B94E-4F87332DFD98}" type="slidenum">
              <a:rPr lang="en-US" smtClean="0"/>
              <a:pPr eaLnBrk="1" hangingPunct="1"/>
              <a:t>6</a:t>
            </a:fld>
            <a:endParaRPr lang="en-US" dirty="0"/>
          </a:p>
        </p:txBody>
      </p:sp>
    </p:spTree>
    <p:extLst>
      <p:ext uri="{BB962C8B-B14F-4D97-AF65-F5344CB8AC3E}">
        <p14:creationId xmlns:p14="http://schemas.microsoft.com/office/powerpoint/2010/main" val="35385127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07EE443-19AD-4832-A5D8-DDA9C07D0369}" type="slidenum">
              <a:rPr lang="en-US" smtClean="0"/>
              <a:pPr>
                <a:defRPr/>
              </a:pPr>
              <a:t>7</a:t>
            </a:fld>
            <a:endParaRPr lang="en-US" dirty="0"/>
          </a:p>
        </p:txBody>
      </p:sp>
    </p:spTree>
    <p:extLst>
      <p:ext uri="{BB962C8B-B14F-4D97-AF65-F5344CB8AC3E}">
        <p14:creationId xmlns:p14="http://schemas.microsoft.com/office/powerpoint/2010/main" val="1042322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A6BA0A9-56E1-4C23-A04E-1A2EF3BDAB11}" type="datetime1">
              <a:rPr lang="en-US" smtClean="0"/>
              <a:t>8/31/2018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5CA56DA-B260-4C5A-A8DE-243EC48ED13F}" type="slidenum">
              <a:rPr lang="en-US"/>
              <a:pPr>
                <a:defRPr/>
              </a:pPr>
              <a:t>‹#›</a:t>
            </a:fld>
            <a:endParaRPr lang="en-US" dirty="0"/>
          </a:p>
        </p:txBody>
      </p:sp>
    </p:spTree>
    <p:extLst>
      <p:ext uri="{BB962C8B-B14F-4D97-AF65-F5344CB8AC3E}">
        <p14:creationId xmlns:p14="http://schemas.microsoft.com/office/powerpoint/2010/main" val="4208833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301F7E2-7116-4919-A3D9-A49B0EDD638A}" type="datetime1">
              <a:rPr lang="en-US" smtClean="0"/>
              <a:t>8/31/2018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44516AC-3077-47BD-B63F-370BA3061DEC}" type="slidenum">
              <a:rPr lang="en-US"/>
              <a:pPr>
                <a:defRPr/>
              </a:pPr>
              <a:t>‹#›</a:t>
            </a:fld>
            <a:endParaRPr lang="en-US" dirty="0"/>
          </a:p>
        </p:txBody>
      </p:sp>
    </p:spTree>
    <p:extLst>
      <p:ext uri="{BB962C8B-B14F-4D97-AF65-F5344CB8AC3E}">
        <p14:creationId xmlns:p14="http://schemas.microsoft.com/office/powerpoint/2010/main" val="1538632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B10B829-CBF6-424C-BCAE-1891E32E0CA4}" type="datetime1">
              <a:rPr lang="en-US" smtClean="0"/>
              <a:t>8/31/2018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A8333FA-BC2C-408D-9B30-889713BD4EA5}" type="slidenum">
              <a:rPr lang="en-US"/>
              <a:pPr>
                <a:defRPr/>
              </a:pPr>
              <a:t>‹#›</a:t>
            </a:fld>
            <a:endParaRPr lang="en-US" dirty="0"/>
          </a:p>
        </p:txBody>
      </p:sp>
    </p:spTree>
    <p:extLst>
      <p:ext uri="{BB962C8B-B14F-4D97-AF65-F5344CB8AC3E}">
        <p14:creationId xmlns:p14="http://schemas.microsoft.com/office/powerpoint/2010/main" val="1536310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AD2CB61-7C6F-4ECA-A3E1-591060B5D95C}" type="datetime1">
              <a:rPr lang="en-US" smtClean="0"/>
              <a:t>8/31/2018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2D733B3-5F38-46ED-8ED4-07E6226FBE3F}" type="slidenum">
              <a:rPr lang="en-US"/>
              <a:pPr>
                <a:defRPr/>
              </a:pPr>
              <a:t>‹#›</a:t>
            </a:fld>
            <a:endParaRPr lang="en-US" dirty="0"/>
          </a:p>
        </p:txBody>
      </p:sp>
    </p:spTree>
    <p:extLst>
      <p:ext uri="{BB962C8B-B14F-4D97-AF65-F5344CB8AC3E}">
        <p14:creationId xmlns:p14="http://schemas.microsoft.com/office/powerpoint/2010/main" val="1531837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05E294B-EDB9-4958-8B08-046FEAAFC24F}" type="datetime1">
              <a:rPr lang="en-US" smtClean="0"/>
              <a:t>8/31/2018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08831F0-FAAF-445A-84D1-E86B4607A55C}" type="slidenum">
              <a:rPr lang="en-US"/>
              <a:pPr>
                <a:defRPr/>
              </a:pPr>
              <a:t>‹#›</a:t>
            </a:fld>
            <a:endParaRPr lang="en-US" dirty="0"/>
          </a:p>
        </p:txBody>
      </p:sp>
    </p:spTree>
    <p:extLst>
      <p:ext uri="{BB962C8B-B14F-4D97-AF65-F5344CB8AC3E}">
        <p14:creationId xmlns:p14="http://schemas.microsoft.com/office/powerpoint/2010/main" val="430945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137BFDC-2CD8-45A2-8F10-4DFA5F4FAC70}" type="datetime1">
              <a:rPr lang="en-US" smtClean="0"/>
              <a:t>8/31/2018</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EAED763-D517-425C-B831-3F17CB1E6B40}" type="slidenum">
              <a:rPr lang="en-US"/>
              <a:pPr>
                <a:defRPr/>
              </a:pPr>
              <a:t>‹#›</a:t>
            </a:fld>
            <a:endParaRPr lang="en-US" dirty="0"/>
          </a:p>
        </p:txBody>
      </p:sp>
    </p:spTree>
    <p:extLst>
      <p:ext uri="{BB962C8B-B14F-4D97-AF65-F5344CB8AC3E}">
        <p14:creationId xmlns:p14="http://schemas.microsoft.com/office/powerpoint/2010/main" val="2290409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7EF442B-5596-4D40-B23C-9803E88E5D5A}" type="datetime1">
              <a:rPr lang="en-US" smtClean="0"/>
              <a:t>8/31/2018</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1</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E836333-E7F0-4DF5-8648-89667DB61F0E}" type="slidenum">
              <a:rPr lang="en-US"/>
              <a:pPr>
                <a:defRPr/>
              </a:pPr>
              <a:t>‹#›</a:t>
            </a:fld>
            <a:endParaRPr lang="en-US" dirty="0"/>
          </a:p>
        </p:txBody>
      </p:sp>
    </p:spTree>
    <p:extLst>
      <p:ext uri="{BB962C8B-B14F-4D97-AF65-F5344CB8AC3E}">
        <p14:creationId xmlns:p14="http://schemas.microsoft.com/office/powerpoint/2010/main" val="2895081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77293B10-5B6E-47DB-ABC3-88311045463F}" type="datetime1">
              <a:rPr lang="en-US" smtClean="0"/>
              <a:t>8/31/2018</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1</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B4188CB8-CBCC-4628-ACC3-1DF40025B27D}" type="slidenum">
              <a:rPr lang="en-US"/>
              <a:pPr>
                <a:defRPr/>
              </a:pPr>
              <a:t>‹#›</a:t>
            </a:fld>
            <a:endParaRPr lang="en-US" dirty="0"/>
          </a:p>
        </p:txBody>
      </p:sp>
    </p:spTree>
    <p:extLst>
      <p:ext uri="{BB962C8B-B14F-4D97-AF65-F5344CB8AC3E}">
        <p14:creationId xmlns:p14="http://schemas.microsoft.com/office/powerpoint/2010/main" val="2428766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9A8045A-E654-4359-8E9A-FECD4A104F9A}" type="datetime1">
              <a:rPr lang="en-US" smtClean="0"/>
              <a:t>8/31/2018</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1</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F06ED15A-A13A-40F4-A382-8981CE06B7AC}" type="slidenum">
              <a:rPr lang="en-US"/>
              <a:pPr>
                <a:defRPr/>
              </a:pPr>
              <a:t>‹#›</a:t>
            </a:fld>
            <a:endParaRPr lang="en-US" dirty="0"/>
          </a:p>
        </p:txBody>
      </p:sp>
    </p:spTree>
    <p:extLst>
      <p:ext uri="{BB962C8B-B14F-4D97-AF65-F5344CB8AC3E}">
        <p14:creationId xmlns:p14="http://schemas.microsoft.com/office/powerpoint/2010/main" val="39733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E46B6C8-5CE4-4483-A98D-DCD5CD5D6421}" type="datetime1">
              <a:rPr lang="en-US" smtClean="0"/>
              <a:t>8/31/2018</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48C9923-257C-468F-B12C-6B2740EB50E9}" type="slidenum">
              <a:rPr lang="en-US"/>
              <a:pPr>
                <a:defRPr/>
              </a:pPr>
              <a:t>‹#›</a:t>
            </a:fld>
            <a:endParaRPr lang="en-US" dirty="0"/>
          </a:p>
        </p:txBody>
      </p:sp>
    </p:spTree>
    <p:extLst>
      <p:ext uri="{BB962C8B-B14F-4D97-AF65-F5344CB8AC3E}">
        <p14:creationId xmlns:p14="http://schemas.microsoft.com/office/powerpoint/2010/main" val="1018210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A0A40D5-149C-48EA-A103-7BE40382593B}" type="datetime1">
              <a:rPr lang="en-US" smtClean="0"/>
              <a:t>8/31/2018</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65718E2-295F-4157-9828-8F38E97A73B9}" type="slidenum">
              <a:rPr lang="en-US"/>
              <a:pPr>
                <a:defRPr/>
              </a:pPr>
              <a:t>‹#›</a:t>
            </a:fld>
            <a:endParaRPr lang="en-US" dirty="0"/>
          </a:p>
        </p:txBody>
      </p:sp>
    </p:spTree>
    <p:extLst>
      <p:ext uri="{BB962C8B-B14F-4D97-AF65-F5344CB8AC3E}">
        <p14:creationId xmlns:p14="http://schemas.microsoft.com/office/powerpoint/2010/main" val="2140520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9B2CA99-11C0-43CB-956B-454583323E33}" type="datetime1">
              <a:rPr lang="en-US" smtClean="0"/>
              <a:t>8/31/2018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en-US"/>
              <a:t>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58AE0F4-9CBC-4A98-A792-42D18C88262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7.jpe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61E6A309-12DF-4B1C-B5AB-EF596CC47FB6}"/>
              </a:ext>
            </a:extLst>
          </p:cNvPr>
          <p:cNvSpPr txBox="1">
            <a:spLocks/>
          </p:cNvSpPr>
          <p:nvPr/>
        </p:nvSpPr>
        <p:spPr bwMode="auto">
          <a:xfrm>
            <a:off x="381000" y="500063"/>
            <a:ext cx="8558213"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nSpc>
                <a:spcPts val="3200"/>
              </a:lnSpc>
            </a:pPr>
            <a:r>
              <a:rPr lang="en-US" altLang="en-US" sz="4000" dirty="0">
                <a:solidFill>
                  <a:schemeClr val="bg1"/>
                </a:solidFill>
                <a:latin typeface="Calibri" panose="020F0502020204030204" pitchFamily="34" charset="0"/>
                <a:cs typeface="Calibri" panose="020F0502020204030204" pitchFamily="34" charset="0"/>
              </a:rPr>
              <a:t>THREE MILE ISLAND (TMI) Unit 1</a:t>
            </a:r>
          </a:p>
        </p:txBody>
      </p:sp>
      <p:sp>
        <p:nvSpPr>
          <p:cNvPr id="11" name="TextBox 10">
            <a:extLst>
              <a:ext uri="{FF2B5EF4-FFF2-40B4-BE49-F238E27FC236}">
                <a16:creationId xmlns:a16="http://schemas.microsoft.com/office/drawing/2014/main" id="{396E9F00-26AA-4533-8887-BC1C90CCA5D9}"/>
              </a:ext>
            </a:extLst>
          </p:cNvPr>
          <p:cNvSpPr txBox="1"/>
          <p:nvPr/>
        </p:nvSpPr>
        <p:spPr>
          <a:xfrm>
            <a:off x="381000" y="1600200"/>
            <a:ext cx="8763000" cy="4216539"/>
          </a:xfrm>
          <a:prstGeom prst="rect">
            <a:avLst/>
          </a:prstGeom>
          <a:noFill/>
        </p:spPr>
        <p:txBody>
          <a:bodyPr wrap="square" rtlCol="0">
            <a:spAutoFit/>
          </a:bodyPr>
          <a:lstStyle/>
          <a:p>
            <a:pPr algn="ctr"/>
            <a:r>
              <a:rPr lang="en-US" sz="3600" b="1" dirty="0">
                <a:latin typeface="Calibri" panose="020F0502020204030204" pitchFamily="34" charset="0"/>
                <a:cs typeface="Calibri" panose="020F0502020204030204" pitchFamily="34" charset="0"/>
              </a:rPr>
              <a:t>Possible Transition from Operating to Decommissioning</a:t>
            </a:r>
          </a:p>
          <a:p>
            <a:pPr algn="ctr"/>
            <a:endParaRPr lang="en-US" sz="3600" b="1" dirty="0">
              <a:latin typeface="Calibri" panose="020F0502020204030204" pitchFamily="34" charset="0"/>
              <a:cs typeface="Calibri" panose="020F0502020204030204" pitchFamily="34" charset="0"/>
            </a:endParaRPr>
          </a:p>
          <a:p>
            <a:pPr algn="ctr"/>
            <a:r>
              <a:rPr lang="en-US" sz="2400" dirty="0">
                <a:cs typeface="Calibri" panose="020F0502020204030204" pitchFamily="34" charset="0"/>
              </a:rPr>
              <a:t>Low-Level Waste Advisory Committee Meeting</a:t>
            </a:r>
          </a:p>
          <a:p>
            <a:pPr algn="ctr"/>
            <a:r>
              <a:rPr lang="en-US" sz="2400" dirty="0">
                <a:latin typeface="Calibri" panose="020F0502020204030204" pitchFamily="34" charset="0"/>
                <a:cs typeface="Calibri" panose="020F0502020204030204" pitchFamily="34" charset="0"/>
              </a:rPr>
              <a:t>September 28, 2018</a:t>
            </a:r>
          </a:p>
          <a:p>
            <a:pPr algn="ctr"/>
            <a:endParaRPr lang="en-US" sz="2400" dirty="0">
              <a:cs typeface="Calibri" panose="020F0502020204030204" pitchFamily="34" charset="0"/>
            </a:endParaRPr>
          </a:p>
          <a:p>
            <a:pPr algn="ctr"/>
            <a:endParaRPr lang="en-US" sz="2400" dirty="0">
              <a:cs typeface="Calibri" panose="020F0502020204030204" pitchFamily="34" charset="0"/>
            </a:endParaRPr>
          </a:p>
          <a:p>
            <a:pPr algn="ctr"/>
            <a:endParaRPr lang="en-US" sz="2400" dirty="0">
              <a:cs typeface="Calibri" panose="020F0502020204030204" pitchFamily="34" charset="0"/>
            </a:endParaRPr>
          </a:p>
          <a:p>
            <a:pPr algn="ctr"/>
            <a:endParaRPr lang="en-US" sz="2400" dirty="0">
              <a:cs typeface="Calibri" panose="020F0502020204030204" pitchFamily="34" charset="0"/>
            </a:endParaRPr>
          </a:p>
          <a:p>
            <a:pPr algn="ctr"/>
            <a:r>
              <a:rPr lang="en-US" sz="1400" dirty="0">
                <a:cs typeface="Calibri" panose="020F0502020204030204" pitchFamily="34" charset="0"/>
              </a:rPr>
              <a:t>Tom Wolf, Governor                                                                              Patrick McDonnell, PA DEP Secretary</a:t>
            </a:r>
          </a:p>
        </p:txBody>
      </p:sp>
      <p:pic>
        <p:nvPicPr>
          <p:cNvPr id="5" name="Picture 4" descr="P:\BRP Director\Allard's pic folder\BRP_new-ppt-banner_svd_11Feb2014.jpg">
            <a:extLst>
              <a:ext uri="{FF2B5EF4-FFF2-40B4-BE49-F238E27FC236}">
                <a16:creationId xmlns:a16="http://schemas.microsoft.com/office/drawing/2014/main" id="{3BD3D174-FED2-4ABA-9F1D-287AC199A5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25" y="0"/>
            <a:ext cx="9153525" cy="1220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034543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457200" y="1219200"/>
            <a:ext cx="8229600" cy="5486400"/>
          </a:xfrm>
        </p:spPr>
        <p:txBody>
          <a:bodyPr/>
          <a:lstStyle/>
          <a:p>
            <a:pPr>
              <a:defRPr/>
            </a:pPr>
            <a:r>
              <a:rPr lang="en-US" sz="2000" dirty="0">
                <a:latin typeface="Calibri" panose="020F0502020204030204" pitchFamily="34" charset="0"/>
                <a:cs typeface="Calibri" panose="020F0502020204030204" pitchFamily="34" charset="0"/>
              </a:rPr>
              <a:t>On May 30, 2017, Exelon announced it will retire TMI-1 on or about September 30, 2019.</a:t>
            </a:r>
          </a:p>
          <a:p>
            <a:pPr>
              <a:defRPr/>
            </a:pPr>
            <a:r>
              <a:rPr lang="en-US" sz="2000" dirty="0">
                <a:latin typeface="Calibri" panose="020F0502020204030204" pitchFamily="34" charset="0"/>
                <a:cs typeface="Calibri" panose="020F0502020204030204" pitchFamily="34" charset="0"/>
              </a:rPr>
              <a:t>On June 20, 2017, Exelon submitted a Cessation of Operation Letter to the Nuclear Regulatory Commission (NRC) certifying the company’s intent.</a:t>
            </a:r>
          </a:p>
          <a:p>
            <a:pPr>
              <a:defRPr/>
            </a:pPr>
            <a:r>
              <a:rPr lang="en-US" sz="2000" dirty="0">
                <a:latin typeface="Calibri" panose="020F0502020204030204" pitchFamily="34" charset="0"/>
                <a:cs typeface="Calibri" panose="020F0502020204030204" pitchFamily="34" charset="0"/>
              </a:rPr>
              <a:t>The final shutdown decision will be based, in part, on possible PA legislative actions to help mitigate the station’s severe economic challenges.</a:t>
            </a:r>
          </a:p>
          <a:p>
            <a:pPr>
              <a:defRPr/>
            </a:pPr>
            <a:r>
              <a:rPr lang="en-US" sz="2000" dirty="0">
                <a:latin typeface="Calibri" panose="020F0502020204030204" pitchFamily="34" charset="0"/>
                <a:cs typeface="Calibri" panose="020F0502020204030204" pitchFamily="34" charset="0"/>
              </a:rPr>
              <a:t>PJM Interconnection Reliability Study revealed no implications for the  reliability of the electric grid due to TMI-1 shutdown.</a:t>
            </a:r>
          </a:p>
          <a:p>
            <a:pPr>
              <a:defRPr/>
            </a:pPr>
            <a:r>
              <a:rPr lang="en-US" sz="2000" dirty="0">
                <a:latin typeface="Calibri" panose="020F0502020204030204" pitchFamily="34" charset="0"/>
                <a:cs typeface="Calibri" panose="020F0502020204030204" pitchFamily="34" charset="0"/>
              </a:rPr>
              <a:t>NRC maintains regulatory authority throughout the TMI-1 decommissioning transition process.</a:t>
            </a:r>
          </a:p>
          <a:p>
            <a:pPr>
              <a:defRPr/>
            </a:pPr>
            <a:r>
              <a:rPr lang="en-US" sz="2000" dirty="0">
                <a:latin typeface="Calibri" panose="020F0502020204030204" pitchFamily="34" charset="0"/>
                <a:cs typeface="Calibri" panose="020F0502020204030204" pitchFamily="34" charset="0"/>
              </a:rPr>
              <a:t>PA DEP will maintain an independent oversight review of TMI-1 decommissioning transition activities at current staffing level.</a:t>
            </a:r>
            <a:endParaRPr lang="en-US" sz="2000" dirty="0"/>
          </a:p>
        </p:txBody>
      </p:sp>
      <p:grpSp>
        <p:nvGrpSpPr>
          <p:cNvPr id="3076" name="Group 1"/>
          <p:cNvGrpSpPr>
            <a:grpSpLocks/>
          </p:cNvGrpSpPr>
          <p:nvPr/>
        </p:nvGrpSpPr>
        <p:grpSpPr bwMode="auto">
          <a:xfrm>
            <a:off x="288925" y="355600"/>
            <a:ext cx="8382000" cy="661070"/>
            <a:chOff x="288977" y="355144"/>
            <a:chExt cx="8382000" cy="661312"/>
          </a:xfrm>
        </p:grpSpPr>
        <p:pic>
          <p:nvPicPr>
            <p:cNvPr id="307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Rectangle 2"/>
            <p:cNvSpPr txBox="1">
              <a:spLocks noChangeArrowheads="1"/>
            </p:cNvSpPr>
            <p:nvPr/>
          </p:nvSpPr>
          <p:spPr bwMode="auto">
            <a:xfrm>
              <a:off x="650853" y="384640"/>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a:solidFill>
                    <a:schemeClr val="bg1"/>
                  </a:solidFill>
                </a:rPr>
                <a:t>Background Information</a:t>
              </a:r>
            </a:p>
          </p:txBody>
        </p:sp>
      </p:grpSp>
      <p:pic>
        <p:nvPicPr>
          <p:cNvPr id="3077" name="Picture 7" descr="DEP-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96000" y="5846763"/>
            <a:ext cx="2624138"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ooter Placeholder 3">
            <a:extLst>
              <a:ext uri="{FF2B5EF4-FFF2-40B4-BE49-F238E27FC236}">
                <a16:creationId xmlns:a16="http://schemas.microsoft.com/office/drawing/2014/main" id="{08554BD8-7A9D-47A9-974C-8FDF6ABC90E5}"/>
              </a:ext>
            </a:extLst>
          </p:cNvPr>
          <p:cNvSpPr>
            <a:spLocks noGrp="1"/>
          </p:cNvSpPr>
          <p:nvPr>
            <p:ph type="ftr" sz="quarter" idx="11"/>
          </p:nvPr>
        </p:nvSpPr>
        <p:spPr/>
        <p:txBody>
          <a:bodyPr/>
          <a:lstStyle/>
          <a:p>
            <a:pPr>
              <a:defRPr/>
            </a:pPr>
            <a:r>
              <a:rPr lang="en-US" sz="1400" dirty="0"/>
              <a:t>2</a:t>
            </a:r>
          </a:p>
        </p:txBody>
      </p:sp>
    </p:spTree>
    <p:extLst>
      <p:ext uri="{BB962C8B-B14F-4D97-AF65-F5344CB8AC3E}">
        <p14:creationId xmlns:p14="http://schemas.microsoft.com/office/powerpoint/2010/main" val="83536391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7" name="Picture 7" descr="DEP-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0" y="5846763"/>
            <a:ext cx="2624138"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a:extLst>
              <a:ext uri="{FF2B5EF4-FFF2-40B4-BE49-F238E27FC236}">
                <a16:creationId xmlns:a16="http://schemas.microsoft.com/office/drawing/2014/main" id="{0ADA12C5-BC9B-415B-9236-6A256811469C}"/>
              </a:ext>
            </a:extLst>
          </p:cNvPr>
          <p:cNvSpPr>
            <a:spLocks noGrp="1"/>
          </p:cNvSpPr>
          <p:nvPr>
            <p:ph idx="1"/>
          </p:nvPr>
        </p:nvSpPr>
        <p:spPr>
          <a:xfrm>
            <a:off x="457200" y="1600201"/>
            <a:ext cx="8534400" cy="3733800"/>
          </a:xfrm>
        </p:spPr>
        <p:txBody>
          <a:bodyPr/>
          <a:lstStyle/>
          <a:p>
            <a:endParaRPr lang="en-US" dirty="0"/>
          </a:p>
        </p:txBody>
      </p:sp>
      <p:graphicFrame>
        <p:nvGraphicFramePr>
          <p:cNvPr id="9" name="Table">
            <a:extLst>
              <a:ext uri="{FF2B5EF4-FFF2-40B4-BE49-F238E27FC236}">
                <a16:creationId xmlns:a16="http://schemas.microsoft.com/office/drawing/2014/main" id="{B6629FB5-80CE-4A68-99A4-1FD73259F12C}"/>
              </a:ext>
            </a:extLst>
          </p:cNvPr>
          <p:cNvGraphicFramePr/>
          <p:nvPr>
            <p:extLst>
              <p:ext uri="{D42A27DB-BD31-4B8C-83A1-F6EECF244321}">
                <p14:modId xmlns:p14="http://schemas.microsoft.com/office/powerpoint/2010/main" val="2242305428"/>
              </p:ext>
            </p:extLst>
          </p:nvPr>
        </p:nvGraphicFramePr>
        <p:xfrm>
          <a:off x="470215" y="1552575"/>
          <a:ext cx="8528053" cy="3108325"/>
        </p:xfrm>
        <a:graphic>
          <a:graphicData uri="http://schemas.openxmlformats.org/drawingml/2006/table">
            <a:tbl>
              <a:tblPr/>
              <a:tblGrid>
                <a:gridCol w="1066006">
                  <a:extLst>
                    <a:ext uri="{9D8B030D-6E8A-4147-A177-3AD203B41FA5}">
                      <a16:colId xmlns:a16="http://schemas.microsoft.com/office/drawing/2014/main" val="20000"/>
                    </a:ext>
                  </a:extLst>
                </a:gridCol>
                <a:gridCol w="913720">
                  <a:extLst>
                    <a:ext uri="{9D8B030D-6E8A-4147-A177-3AD203B41FA5}">
                      <a16:colId xmlns:a16="http://schemas.microsoft.com/office/drawing/2014/main" val="20001"/>
                    </a:ext>
                  </a:extLst>
                </a:gridCol>
                <a:gridCol w="913720">
                  <a:extLst>
                    <a:ext uri="{9D8B030D-6E8A-4147-A177-3AD203B41FA5}">
                      <a16:colId xmlns:a16="http://schemas.microsoft.com/office/drawing/2014/main" val="20002"/>
                    </a:ext>
                  </a:extLst>
                </a:gridCol>
                <a:gridCol w="837576">
                  <a:extLst>
                    <a:ext uri="{9D8B030D-6E8A-4147-A177-3AD203B41FA5}">
                      <a16:colId xmlns:a16="http://schemas.microsoft.com/office/drawing/2014/main" val="20003"/>
                    </a:ext>
                  </a:extLst>
                </a:gridCol>
                <a:gridCol w="837576">
                  <a:extLst>
                    <a:ext uri="{9D8B030D-6E8A-4147-A177-3AD203B41FA5}">
                      <a16:colId xmlns:a16="http://schemas.microsoft.com/office/drawing/2014/main" val="20004"/>
                    </a:ext>
                  </a:extLst>
                </a:gridCol>
                <a:gridCol w="913720">
                  <a:extLst>
                    <a:ext uri="{9D8B030D-6E8A-4147-A177-3AD203B41FA5}">
                      <a16:colId xmlns:a16="http://schemas.microsoft.com/office/drawing/2014/main" val="20005"/>
                    </a:ext>
                  </a:extLst>
                </a:gridCol>
                <a:gridCol w="837576">
                  <a:extLst>
                    <a:ext uri="{9D8B030D-6E8A-4147-A177-3AD203B41FA5}">
                      <a16:colId xmlns:a16="http://schemas.microsoft.com/office/drawing/2014/main" val="20006"/>
                    </a:ext>
                  </a:extLst>
                </a:gridCol>
                <a:gridCol w="913720">
                  <a:extLst>
                    <a:ext uri="{9D8B030D-6E8A-4147-A177-3AD203B41FA5}">
                      <a16:colId xmlns:a16="http://schemas.microsoft.com/office/drawing/2014/main" val="20007"/>
                    </a:ext>
                  </a:extLst>
                </a:gridCol>
                <a:gridCol w="609147">
                  <a:extLst>
                    <a:ext uri="{9D8B030D-6E8A-4147-A177-3AD203B41FA5}">
                      <a16:colId xmlns:a16="http://schemas.microsoft.com/office/drawing/2014/main" val="20008"/>
                    </a:ext>
                  </a:extLst>
                </a:gridCol>
                <a:gridCol w="685292">
                  <a:extLst>
                    <a:ext uri="{9D8B030D-6E8A-4147-A177-3AD203B41FA5}">
                      <a16:colId xmlns:a16="http://schemas.microsoft.com/office/drawing/2014/main" val="20009"/>
                    </a:ext>
                  </a:extLst>
                </a:gridCol>
              </a:tblGrid>
              <a:tr h="402371">
                <a:tc gridSpan="10">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defRPr sz="1400" b="1">
                          <a:solidFill>
                            <a:srgbClr val="FFFFFF"/>
                          </a:solidFill>
                        </a:defRPr>
                      </a:pPr>
                      <a:endParaRPr sz="1400" dirty="0"/>
                    </a:p>
                  </a:txBody>
                  <a:tcPr marL="45720" marR="45720" marT="45729" marB="45729" anchor="ctr" horzOverflow="overflow">
                    <a:lnL w="12700" cmpd="sng">
                      <a:solidFill>
                        <a:prstClr val="black"/>
                      </a:solidFill>
                      <a:prstDash val="solid"/>
                    </a:lnL>
                    <a:lnR w="12700" cmpd="sng">
                      <a:solidFill>
                        <a:prstClr val="black"/>
                      </a:solidFill>
                      <a:prstDash val="solid"/>
                    </a:lnR>
                    <a:lnT w="12700" cmpd="sng">
                      <a:solidFill>
                        <a:prstClr val="black"/>
                      </a:solidFill>
                      <a:prstDash val="solid"/>
                    </a:lnT>
                    <a:lnB w="12700">
                      <a:solidFill>
                        <a:srgbClr val="FFFFFF"/>
                      </a:solidFill>
                    </a:lnB>
                    <a:lnTlToBr w="12700" cmpd="sng">
                      <a:noFill/>
                      <a:prstDash val="solid"/>
                    </a:lnTlToBr>
                    <a:lnBlToTr w="12700" cmpd="sng">
                      <a:noFill/>
                      <a:prstDash val="solid"/>
                    </a:lnBlToTr>
                    <a:solidFill>
                      <a:srgbClr val="0070B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82847">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defRPr sz="1100" b="1">
                          <a:solidFill>
                            <a:srgbClr val="FFFFFF"/>
                          </a:solidFill>
                        </a:defRPr>
                      </a:pPr>
                      <a:endParaRPr sz="1100" dirty="0"/>
                    </a:p>
                  </a:txBody>
                  <a:tcPr marL="45720" marR="45720" marT="45729" marB="45729" anchor="ctr" horzOverflow="overflow">
                    <a:lnL w="12700" cmpd="sng">
                      <a:solidFill>
                        <a:prstClr val="black"/>
                      </a:solidFill>
                      <a:prstDash val="solid"/>
                    </a:lnL>
                    <a:lnR w="3175">
                      <a:solidFill>
                        <a:srgbClr val="FFFFFF"/>
                      </a:solidFill>
                      <a:prstDash val="sysDot"/>
                    </a:lnR>
                    <a:lnT w="12700">
                      <a:solidFill>
                        <a:srgbClr val="FFFFFF"/>
                      </a:solidFill>
                    </a:lnT>
                    <a:lnB w="12700" cmpd="sng">
                      <a:solidFill>
                        <a:prstClr val="black"/>
                      </a:solidFill>
                      <a:prstDash val="solid"/>
                    </a:lnB>
                    <a:lnTlToBr w="12700" cmpd="sng">
                      <a:noFill/>
                      <a:prstDash val="solid"/>
                    </a:lnTlToBr>
                    <a:lnBlToTr w="12700" cmpd="sng">
                      <a:noFill/>
                      <a:prstDash val="solid"/>
                    </a:lnBlToTr>
                    <a:solidFill>
                      <a:srgbClr val="0070B6"/>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defRPr sz="1100" b="1">
                          <a:solidFill>
                            <a:srgbClr val="FFFFFF"/>
                          </a:solidFill>
                        </a:defRPr>
                      </a:pPr>
                      <a:endParaRPr sz="1100" dirty="0"/>
                    </a:p>
                  </a:txBody>
                  <a:tcPr marL="45720" marR="45720" marT="45729" marB="45729" anchor="ctr" horzOverflow="overflow">
                    <a:lnL w="3175">
                      <a:solidFill>
                        <a:srgbClr val="FFFFFF"/>
                      </a:solidFill>
                      <a:prstDash val="sysDot"/>
                    </a:lnL>
                    <a:lnR w="3175">
                      <a:solidFill>
                        <a:srgbClr val="FFFFFF"/>
                      </a:solidFill>
                      <a:prstDash val="sysDot"/>
                    </a:lnR>
                    <a:lnT w="12700">
                      <a:solidFill>
                        <a:srgbClr val="FFFFFF"/>
                      </a:solidFill>
                    </a:lnT>
                    <a:lnB w="12700" cmpd="sng">
                      <a:solidFill>
                        <a:prstClr val="black"/>
                      </a:solidFill>
                      <a:prstDash val="solid"/>
                    </a:lnB>
                    <a:lnTlToBr w="12700" cmpd="sng">
                      <a:noFill/>
                      <a:prstDash val="solid"/>
                    </a:lnTlToBr>
                    <a:lnBlToTr w="12700" cmpd="sng">
                      <a:noFill/>
                      <a:prstDash val="solid"/>
                    </a:lnBlToTr>
                    <a:solidFill>
                      <a:srgbClr val="0070B6"/>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defRPr sz="1100" b="1">
                          <a:solidFill>
                            <a:srgbClr val="FFFFFF"/>
                          </a:solidFill>
                        </a:defRPr>
                      </a:pPr>
                      <a:endParaRPr sz="1100" dirty="0"/>
                    </a:p>
                  </a:txBody>
                  <a:tcPr marL="45720" marR="45720" marT="45729" marB="45729" anchor="ctr" horzOverflow="overflow">
                    <a:lnL w="3175">
                      <a:solidFill>
                        <a:srgbClr val="FFFFFF"/>
                      </a:solidFill>
                      <a:prstDash val="sysDot"/>
                    </a:lnL>
                    <a:lnR w="3175">
                      <a:solidFill>
                        <a:srgbClr val="FFFFFF"/>
                      </a:solidFill>
                      <a:prstDash val="sysDot"/>
                    </a:lnR>
                    <a:lnT w="12700">
                      <a:solidFill>
                        <a:srgbClr val="FFFFFF"/>
                      </a:solidFill>
                    </a:lnT>
                    <a:lnB w="12700" cmpd="sng">
                      <a:solidFill>
                        <a:prstClr val="black"/>
                      </a:solidFill>
                      <a:prstDash val="solid"/>
                    </a:lnB>
                    <a:lnTlToBr w="12700" cmpd="sng">
                      <a:noFill/>
                      <a:prstDash val="solid"/>
                    </a:lnTlToBr>
                    <a:lnBlToTr w="12700" cmpd="sng">
                      <a:noFill/>
                      <a:prstDash val="solid"/>
                    </a:lnBlToTr>
                    <a:solidFill>
                      <a:srgbClr val="0070B6"/>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defRPr sz="1100" b="1">
                          <a:solidFill>
                            <a:srgbClr val="FFFFFF"/>
                          </a:solidFill>
                        </a:defRPr>
                      </a:pPr>
                      <a:endParaRPr sz="1100" dirty="0"/>
                    </a:p>
                  </a:txBody>
                  <a:tcPr marL="45720" marR="45720" marT="45729" marB="45729" anchor="ctr" horzOverflow="overflow">
                    <a:lnL w="3175">
                      <a:solidFill>
                        <a:srgbClr val="FFFFFF"/>
                      </a:solidFill>
                      <a:prstDash val="sysDot"/>
                    </a:lnL>
                    <a:lnR w="3175">
                      <a:solidFill>
                        <a:srgbClr val="FFFFFF"/>
                      </a:solidFill>
                      <a:prstDash val="sysDot"/>
                    </a:lnR>
                    <a:lnT w="12700">
                      <a:solidFill>
                        <a:srgbClr val="FFFFFF"/>
                      </a:solidFill>
                    </a:lnT>
                    <a:lnB w="12700" cmpd="sng">
                      <a:solidFill>
                        <a:prstClr val="black"/>
                      </a:solidFill>
                      <a:prstDash val="solid"/>
                    </a:lnB>
                    <a:lnTlToBr w="12700" cmpd="sng">
                      <a:noFill/>
                      <a:prstDash val="solid"/>
                    </a:lnTlToBr>
                    <a:lnBlToTr w="12700" cmpd="sng">
                      <a:noFill/>
                      <a:prstDash val="solid"/>
                    </a:lnBlToTr>
                    <a:solidFill>
                      <a:srgbClr val="0070B6"/>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defRPr sz="1100" b="1">
                          <a:solidFill>
                            <a:srgbClr val="FFFFFF"/>
                          </a:solidFill>
                        </a:defRPr>
                      </a:pPr>
                      <a:endParaRPr sz="1100" dirty="0"/>
                    </a:p>
                  </a:txBody>
                  <a:tcPr marL="45720" marR="45720" marT="45729" marB="45729" anchor="ctr" horzOverflow="overflow">
                    <a:lnL w="3175">
                      <a:solidFill>
                        <a:srgbClr val="FFFFFF"/>
                      </a:solidFill>
                      <a:prstDash val="sysDot"/>
                    </a:lnL>
                    <a:lnR w="3175">
                      <a:solidFill>
                        <a:srgbClr val="FFFFFF"/>
                      </a:solidFill>
                      <a:prstDash val="sysDot"/>
                    </a:lnR>
                    <a:lnT w="12700">
                      <a:solidFill>
                        <a:srgbClr val="FFFFFF"/>
                      </a:solidFill>
                    </a:lnT>
                    <a:lnB w="12700" cmpd="sng">
                      <a:solidFill>
                        <a:prstClr val="black"/>
                      </a:solidFill>
                      <a:prstDash val="solid"/>
                    </a:lnB>
                    <a:lnTlToBr w="12700" cmpd="sng">
                      <a:noFill/>
                      <a:prstDash val="solid"/>
                    </a:lnTlToBr>
                    <a:lnBlToTr w="12700" cmpd="sng">
                      <a:noFill/>
                      <a:prstDash val="solid"/>
                    </a:lnBlToTr>
                    <a:solidFill>
                      <a:srgbClr val="0070B6"/>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defRPr sz="1100" b="1">
                          <a:solidFill>
                            <a:srgbClr val="FFFFFF"/>
                          </a:solidFill>
                        </a:defRPr>
                      </a:pPr>
                      <a:endParaRPr sz="1100" dirty="0"/>
                    </a:p>
                  </a:txBody>
                  <a:tcPr marL="45720" marR="45720" marT="45729" marB="45729" anchor="ctr" horzOverflow="overflow">
                    <a:lnL w="3175">
                      <a:solidFill>
                        <a:srgbClr val="FFFFFF"/>
                      </a:solidFill>
                      <a:prstDash val="sysDot"/>
                    </a:lnL>
                    <a:lnR w="3175">
                      <a:solidFill>
                        <a:srgbClr val="FFFFFF"/>
                      </a:solidFill>
                      <a:prstDash val="sysDot"/>
                    </a:lnR>
                    <a:lnT w="12700">
                      <a:solidFill>
                        <a:srgbClr val="FFFFFF"/>
                      </a:solidFill>
                    </a:lnT>
                    <a:lnB w="12700" cmpd="sng">
                      <a:solidFill>
                        <a:prstClr val="black"/>
                      </a:solidFill>
                      <a:prstDash val="solid"/>
                    </a:lnB>
                    <a:lnTlToBr w="12700" cmpd="sng">
                      <a:noFill/>
                      <a:prstDash val="solid"/>
                    </a:lnTlToBr>
                    <a:lnBlToTr w="12700" cmpd="sng">
                      <a:noFill/>
                      <a:prstDash val="solid"/>
                    </a:lnBlToTr>
                    <a:solidFill>
                      <a:srgbClr val="0070B6"/>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defRPr sz="1100" b="1">
                          <a:solidFill>
                            <a:srgbClr val="FFFFFF"/>
                          </a:solidFill>
                        </a:defRPr>
                      </a:pPr>
                      <a:endParaRPr sz="1100" dirty="0"/>
                    </a:p>
                  </a:txBody>
                  <a:tcPr marL="45720" marR="45720" marT="45729" marB="45729" anchor="ctr" horzOverflow="overflow">
                    <a:lnL w="3175">
                      <a:solidFill>
                        <a:srgbClr val="FFFFFF"/>
                      </a:solidFill>
                      <a:prstDash val="sysDot"/>
                    </a:lnL>
                    <a:lnR w="3175">
                      <a:solidFill>
                        <a:srgbClr val="FFFFFF"/>
                      </a:solidFill>
                      <a:prstDash val="sysDot"/>
                    </a:lnR>
                    <a:lnT w="12700">
                      <a:solidFill>
                        <a:srgbClr val="FFFFFF"/>
                      </a:solidFill>
                    </a:lnT>
                    <a:lnB w="12700" cmpd="sng">
                      <a:solidFill>
                        <a:prstClr val="black"/>
                      </a:solidFill>
                      <a:prstDash val="solid"/>
                    </a:lnB>
                    <a:lnTlToBr w="12700" cmpd="sng">
                      <a:noFill/>
                      <a:prstDash val="solid"/>
                    </a:lnTlToBr>
                    <a:lnBlToTr w="12700" cmpd="sng">
                      <a:noFill/>
                      <a:prstDash val="solid"/>
                    </a:lnBlToTr>
                    <a:solidFill>
                      <a:srgbClr val="2D2D8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defRPr sz="1000" b="1">
                          <a:solidFill>
                            <a:srgbClr val="FFFFFF"/>
                          </a:solidFill>
                        </a:defRPr>
                      </a:pPr>
                      <a:endParaRPr sz="1000" dirty="0"/>
                    </a:p>
                  </a:txBody>
                  <a:tcPr marL="45720" marR="45720" marT="45729" marB="45729" anchor="ctr" horzOverflow="overflow">
                    <a:lnL w="3175">
                      <a:solidFill>
                        <a:srgbClr val="FFFFFF"/>
                      </a:solidFill>
                      <a:prstDash val="sysDot"/>
                    </a:lnL>
                    <a:lnR w="3175">
                      <a:solidFill>
                        <a:srgbClr val="FFFFFF"/>
                      </a:solidFill>
                      <a:prstDash val="sysDot"/>
                    </a:lnR>
                    <a:lnT w="12700">
                      <a:solidFill>
                        <a:srgbClr val="FFFFFF"/>
                      </a:solidFill>
                    </a:lnT>
                    <a:lnB w="12700" cmpd="sng">
                      <a:solidFill>
                        <a:prstClr val="black"/>
                      </a:solidFill>
                      <a:prstDash val="solid"/>
                    </a:lnB>
                    <a:lnTlToBr w="12700" cmpd="sng">
                      <a:noFill/>
                      <a:prstDash val="solid"/>
                    </a:lnTlToBr>
                    <a:lnBlToTr w="12700" cmpd="sng">
                      <a:noFill/>
                      <a:prstDash val="solid"/>
                    </a:lnBlToTr>
                    <a:solidFill>
                      <a:srgbClr val="2D2D8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defRPr sz="1800">
                          <a:solidFill>
                            <a:srgbClr val="000000"/>
                          </a:solidFill>
                        </a:defRPr>
                      </a:pPr>
                      <a:r>
                        <a:rPr sz="1100" b="1" dirty="0">
                          <a:solidFill>
                            <a:srgbClr val="FFFFFF"/>
                          </a:solidFill>
                        </a:rPr>
                        <a:t> </a:t>
                      </a:r>
                    </a:p>
                  </a:txBody>
                  <a:tcPr marL="45720" marR="45720" marT="45729" marB="45729" anchor="ctr" horzOverflow="overflow">
                    <a:lnL w="3175">
                      <a:solidFill>
                        <a:srgbClr val="FFFFFF"/>
                      </a:solidFill>
                      <a:prstDash val="sysDot"/>
                    </a:lnL>
                    <a:lnR w="12700" cmpd="sng">
                      <a:solidFill>
                        <a:prstClr val="black"/>
                      </a:solidFill>
                      <a:prstDash val="solid"/>
                    </a:lnR>
                    <a:lnT w="12700">
                      <a:solidFill>
                        <a:srgbClr val="FFFFFF"/>
                      </a:solidFill>
                    </a:lnT>
                    <a:lnB w="12700" cmpd="sng">
                      <a:solidFill>
                        <a:prstClr val="black"/>
                      </a:solidFill>
                      <a:prstDash val="solid"/>
                    </a:lnB>
                    <a:lnTlToBr w="12700" cmpd="sng">
                      <a:noFill/>
                      <a:prstDash val="solid"/>
                    </a:lnTlToBr>
                    <a:lnBlToTr w="12700" cmpd="sng">
                      <a:noFill/>
                      <a:prstDash val="solid"/>
                    </a:lnBlToTr>
                    <a:solidFill>
                      <a:srgbClr val="2D2D8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defRPr sz="1100" b="1">
                          <a:solidFill>
                            <a:srgbClr val="FFFFFF"/>
                          </a:solidFill>
                        </a:defRPr>
                      </a:pPr>
                      <a:endParaRPr sz="1100" dirty="0"/>
                    </a:p>
                  </a:txBody>
                  <a:tcPr marL="45720" marR="45720" marT="45729" marB="45729" anchor="ctr" horzOverflow="overflow">
                    <a:lnL w="12700" cmpd="sng">
                      <a:solidFill>
                        <a:prstClr val="black"/>
                      </a:solidFill>
                      <a:prstDash val="solid"/>
                    </a:lnL>
                    <a:lnR w="12700" cmpd="sng">
                      <a:solidFill>
                        <a:prstClr val="black"/>
                      </a:solidFill>
                      <a:prstDash val="solid"/>
                    </a:lnR>
                    <a:lnT w="12700">
                      <a:solidFill>
                        <a:srgbClr val="FFFFFF"/>
                      </a:solidFill>
                    </a:lnT>
                    <a:lnB w="12700" cmpd="sng">
                      <a:solidFill>
                        <a:prstClr val="black"/>
                      </a:solidFill>
                      <a:prstDash val="soli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0001"/>
                  </a:ext>
                </a:extLst>
              </a:tr>
              <a:tr h="2223107">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defRPr sz="1100" b="1"/>
                      </a:pPr>
                      <a:endParaRPr sz="1100" dirty="0"/>
                    </a:p>
                  </a:txBody>
                  <a:tcPr marL="45720" marR="45720" marT="45729" marB="45729" anchor="ctr" horzOverflow="overflow">
                    <a:lnL w="12700" cmpd="sng">
                      <a:solidFill>
                        <a:prstClr val="black"/>
                      </a:solidFill>
                      <a:prstDash val="solid"/>
                    </a:lnL>
                    <a:lnR w="3175">
                      <a:solidFill>
                        <a:srgbClr val="6F7173"/>
                      </a:solidFill>
                      <a:prstDash val="sysDot"/>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defRPr sz="1100" b="1"/>
                      </a:pPr>
                      <a:endParaRPr sz="1100" dirty="0"/>
                    </a:p>
                  </a:txBody>
                  <a:tcPr marL="45720" marR="45720" marT="45729" marB="45729" anchor="ctr" horzOverflow="overflow">
                    <a:lnL w="3175">
                      <a:solidFill>
                        <a:srgbClr val="6F7173"/>
                      </a:solidFill>
                      <a:prstDash val="sysDot"/>
                    </a:lnL>
                    <a:lnR w="3175">
                      <a:solidFill>
                        <a:srgbClr val="6F7173"/>
                      </a:solidFill>
                      <a:prstDash val="sysDot"/>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defRPr sz="1100" b="1"/>
                      </a:pPr>
                      <a:endParaRPr sz="1100" dirty="0"/>
                    </a:p>
                  </a:txBody>
                  <a:tcPr marL="45720" marR="45720" marT="45729" marB="45729" anchor="ctr" horzOverflow="overflow">
                    <a:lnL w="3175">
                      <a:solidFill>
                        <a:srgbClr val="6F7173"/>
                      </a:solidFill>
                      <a:prstDash val="sysDot"/>
                    </a:lnL>
                    <a:lnR w="3175">
                      <a:solidFill>
                        <a:srgbClr val="6F7173"/>
                      </a:solidFill>
                      <a:prstDash val="sysDot"/>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defRPr sz="1100" b="1"/>
                      </a:pPr>
                      <a:endParaRPr sz="1100" dirty="0"/>
                    </a:p>
                  </a:txBody>
                  <a:tcPr marL="45720" marR="45720" marT="45729" marB="45729" anchor="ctr" horzOverflow="overflow">
                    <a:lnL w="3175">
                      <a:solidFill>
                        <a:srgbClr val="6F7173"/>
                      </a:solidFill>
                      <a:prstDash val="sysDot"/>
                    </a:lnL>
                    <a:lnR w="3175">
                      <a:solidFill>
                        <a:srgbClr val="6F7173"/>
                      </a:solidFill>
                      <a:prstDash val="sysDot"/>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defRPr sz="1100" b="1"/>
                      </a:pPr>
                      <a:endParaRPr sz="1100" dirty="0"/>
                    </a:p>
                  </a:txBody>
                  <a:tcPr marL="45720" marR="45720" marT="45729" marB="45729" anchor="ctr" horzOverflow="overflow">
                    <a:lnL w="3175">
                      <a:solidFill>
                        <a:srgbClr val="6F7173"/>
                      </a:solidFill>
                      <a:prstDash val="sysDot"/>
                    </a:lnL>
                    <a:lnR w="3175">
                      <a:solidFill>
                        <a:srgbClr val="6F7173"/>
                      </a:solidFill>
                      <a:prstDash val="sysDot"/>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defRPr sz="1100" b="1"/>
                      </a:pPr>
                      <a:endParaRPr sz="1100" dirty="0"/>
                    </a:p>
                  </a:txBody>
                  <a:tcPr marL="45720" marR="45720" marT="45729" marB="45729" anchor="ctr" horzOverflow="overflow">
                    <a:lnL w="3175">
                      <a:solidFill>
                        <a:srgbClr val="6F7173"/>
                      </a:solidFill>
                      <a:prstDash val="sysDot"/>
                    </a:lnL>
                    <a:lnR w="3175">
                      <a:solidFill>
                        <a:srgbClr val="6F7173"/>
                      </a:solidFill>
                      <a:prstDash val="sysDot"/>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lnSpc>
                          <a:spcPct val="95000"/>
                        </a:lnSpc>
                        <a:spcBef>
                          <a:spcPts val="600"/>
                        </a:spcBef>
                        <a:defRPr sz="1000" b="1"/>
                      </a:pPr>
                      <a:endParaRPr sz="1000" dirty="0"/>
                    </a:p>
                  </a:txBody>
                  <a:tcPr marL="45720" marR="45720" marT="45729" marB="45729" anchor="ctr" horzOverflow="overflow">
                    <a:lnL w="3175">
                      <a:solidFill>
                        <a:srgbClr val="6F7173"/>
                      </a:solidFill>
                      <a:prstDash val="sysDot"/>
                    </a:lnL>
                    <a:lnR w="3175">
                      <a:solidFill>
                        <a:srgbClr val="6F7173"/>
                      </a:solidFill>
                      <a:prstDash val="sysDot"/>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defRPr sz="1100" b="1"/>
                      </a:pPr>
                      <a:endParaRPr sz="1100" dirty="0"/>
                    </a:p>
                  </a:txBody>
                  <a:tcPr marL="45720" marR="45720" marT="45729" marB="45729" anchor="ctr" horzOverflow="overflow">
                    <a:lnL w="3175">
                      <a:solidFill>
                        <a:srgbClr val="6F7173"/>
                      </a:solidFill>
                      <a:prstDash val="sysDot"/>
                    </a:lnL>
                    <a:lnR w="3175">
                      <a:solidFill>
                        <a:srgbClr val="6F7173"/>
                      </a:solidFill>
                      <a:prstDash val="sysDot"/>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defRPr sz="1100" b="1"/>
                      </a:pPr>
                      <a:endParaRPr sz="1100" dirty="0"/>
                    </a:p>
                  </a:txBody>
                  <a:tcPr marL="45720" marR="45720" marT="45729" marB="45729" anchor="ctr" horzOverflow="overflow">
                    <a:lnL w="3175">
                      <a:solidFill>
                        <a:srgbClr val="6F7173"/>
                      </a:solidFill>
                      <a:prstDash val="sysDot"/>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defRPr sz="1800"/>
                      </a:pPr>
                      <a:endParaRPr sz="1800" dirty="0"/>
                    </a:p>
                  </a:txBody>
                  <a:tcPr marL="45720" marR="45720" marT="45729" marB="45729" anchor="ctr" horzOverflow="overflow">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10" name="Phase 1…">
            <a:extLst>
              <a:ext uri="{FF2B5EF4-FFF2-40B4-BE49-F238E27FC236}">
                <a16:creationId xmlns:a16="http://schemas.microsoft.com/office/drawing/2014/main" id="{F068F6B6-2BB9-409B-9F3E-B35B16B36253}"/>
              </a:ext>
            </a:extLst>
          </p:cNvPr>
          <p:cNvSpPr>
            <a:spLocks noChangeArrowheads="1"/>
          </p:cNvSpPr>
          <p:nvPr/>
        </p:nvSpPr>
        <p:spPr bwMode="auto">
          <a:xfrm>
            <a:off x="5257800" y="1997075"/>
            <a:ext cx="704850"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0" fontAlgn="auto" latinLnBrk="0" hangingPunct="0">
              <a:lnSpc>
                <a:spcPct val="95000"/>
              </a:lnSpc>
              <a:spcBef>
                <a:spcPct val="0"/>
              </a:spcBef>
              <a:spcAft>
                <a:spcPts val="0"/>
              </a:spcAft>
              <a:buClrTx/>
              <a:buSzTx/>
              <a:buFontTx/>
              <a:buNone/>
              <a:tabLst/>
              <a:defRPr/>
            </a:pPr>
            <a:r>
              <a:rPr kumimoji="0" lang="en-US" altLang="en-US" sz="1000" b="1" i="0" u="none" strike="noStrike" kern="0" cap="none" spc="0" normalizeH="0" baseline="0" noProof="0" dirty="0">
                <a:ln>
                  <a:noFill/>
                </a:ln>
                <a:solidFill>
                  <a:srgbClr val="FFFFFF"/>
                </a:solidFill>
                <a:effectLst/>
                <a:uLnTx/>
                <a:uFillTx/>
                <a:latin typeface="Arial" panose="020B0604020202020204" pitchFamily="34" charset="0"/>
              </a:rPr>
              <a:t>Phase 1</a:t>
            </a:r>
          </a:p>
          <a:p>
            <a:pPr marL="0" marR="0" lvl="0" indent="0" algn="ctr" defTabSz="914400" eaLnBrk="0" fontAlgn="auto" latinLnBrk="0" hangingPunct="0">
              <a:lnSpc>
                <a:spcPct val="95000"/>
              </a:lnSpc>
              <a:spcBef>
                <a:spcPct val="0"/>
              </a:spcBef>
              <a:spcAft>
                <a:spcPts val="0"/>
              </a:spcAft>
              <a:buClrTx/>
              <a:buSzTx/>
              <a:buFontTx/>
              <a:buNone/>
              <a:tabLst/>
              <a:defRPr/>
            </a:pPr>
            <a:r>
              <a:rPr kumimoji="0" lang="en-US" altLang="en-US" sz="1000" b="1" i="0" u="none" strike="noStrike" kern="0" cap="none" spc="0" normalizeH="0" baseline="0" noProof="0" dirty="0">
                <a:ln>
                  <a:noFill/>
                </a:ln>
                <a:solidFill>
                  <a:srgbClr val="FFFFFF"/>
                </a:solidFill>
                <a:effectLst/>
                <a:uLnTx/>
                <a:uFillTx/>
                <a:latin typeface="Arial" panose="020B0604020202020204" pitchFamily="34" charset="0"/>
              </a:rPr>
              <a:t>30 Days</a:t>
            </a:r>
          </a:p>
        </p:txBody>
      </p:sp>
      <p:sp>
        <p:nvSpPr>
          <p:cNvPr id="11" name="Phase 2…">
            <a:extLst>
              <a:ext uri="{FF2B5EF4-FFF2-40B4-BE49-F238E27FC236}">
                <a16:creationId xmlns:a16="http://schemas.microsoft.com/office/drawing/2014/main" id="{497E7BF5-5D60-4719-90CB-2EAF26EB25B4}"/>
              </a:ext>
            </a:extLst>
          </p:cNvPr>
          <p:cNvSpPr>
            <a:spLocks noChangeArrowheads="1"/>
          </p:cNvSpPr>
          <p:nvPr/>
        </p:nvSpPr>
        <p:spPr bwMode="auto">
          <a:xfrm>
            <a:off x="6002338" y="1997075"/>
            <a:ext cx="825500"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0" fontAlgn="auto" latinLnBrk="0" hangingPunct="0">
              <a:lnSpc>
                <a:spcPct val="95000"/>
              </a:lnSpc>
              <a:spcBef>
                <a:spcPct val="0"/>
              </a:spcBef>
              <a:spcAft>
                <a:spcPts val="0"/>
              </a:spcAft>
              <a:buClrTx/>
              <a:buSzTx/>
              <a:buFontTx/>
              <a:buNone/>
              <a:tabLst/>
              <a:defRPr/>
            </a:pPr>
            <a:r>
              <a:rPr kumimoji="0" lang="en-US" altLang="en-US" sz="1000" b="1" i="0" u="none" strike="noStrike" kern="0" cap="none" spc="0" normalizeH="0" baseline="0" noProof="0" dirty="0">
                <a:ln>
                  <a:noFill/>
                </a:ln>
                <a:solidFill>
                  <a:srgbClr val="FFFFFF"/>
                </a:solidFill>
                <a:effectLst/>
                <a:uLnTx/>
                <a:uFillTx/>
                <a:latin typeface="Arial" panose="020B0604020202020204" pitchFamily="34" charset="0"/>
              </a:rPr>
              <a:t>Phase 2 </a:t>
            </a:r>
          </a:p>
          <a:p>
            <a:pPr marL="0" marR="0" lvl="0" indent="0" algn="ctr" defTabSz="914400" eaLnBrk="0" fontAlgn="auto" latinLnBrk="0" hangingPunct="0">
              <a:lnSpc>
                <a:spcPct val="95000"/>
              </a:lnSpc>
              <a:spcBef>
                <a:spcPct val="0"/>
              </a:spcBef>
              <a:spcAft>
                <a:spcPts val="0"/>
              </a:spcAft>
              <a:buClrTx/>
              <a:buSzTx/>
              <a:buFontTx/>
              <a:buNone/>
              <a:tabLst/>
              <a:defRPr/>
            </a:pPr>
            <a:r>
              <a:rPr kumimoji="0" lang="en-US" altLang="en-US" sz="1000" b="1" i="0" u="none" strike="noStrike" kern="0" cap="none" spc="0" normalizeH="0" baseline="0" noProof="0" dirty="0">
                <a:ln>
                  <a:noFill/>
                </a:ln>
                <a:solidFill>
                  <a:srgbClr val="FFFFFF"/>
                </a:solidFill>
                <a:effectLst/>
                <a:uLnTx/>
                <a:uFillTx/>
                <a:latin typeface="Arial" panose="020B0604020202020204" pitchFamily="34" charset="0"/>
              </a:rPr>
              <a:t>≤18  Mos</a:t>
            </a:r>
          </a:p>
        </p:txBody>
      </p:sp>
      <p:sp>
        <p:nvSpPr>
          <p:cNvPr id="12" name="Phase  4">
            <a:extLst>
              <a:ext uri="{FF2B5EF4-FFF2-40B4-BE49-F238E27FC236}">
                <a16:creationId xmlns:a16="http://schemas.microsoft.com/office/drawing/2014/main" id="{077A2D40-8B1E-40D3-A87B-424CD4ED767D}"/>
              </a:ext>
            </a:extLst>
          </p:cNvPr>
          <p:cNvSpPr>
            <a:spLocks noChangeArrowheads="1"/>
          </p:cNvSpPr>
          <p:nvPr/>
        </p:nvSpPr>
        <p:spPr bwMode="auto">
          <a:xfrm>
            <a:off x="7543800" y="2071688"/>
            <a:ext cx="7620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0" fontAlgn="auto" latinLnBrk="0" hangingPunct="0">
              <a:lnSpc>
                <a:spcPct val="95000"/>
              </a:lnSpc>
              <a:spcBef>
                <a:spcPts val="600"/>
              </a:spcBef>
              <a:spcAft>
                <a:spcPts val="0"/>
              </a:spcAft>
              <a:buClrTx/>
              <a:buSzTx/>
              <a:buFontTx/>
              <a:buNone/>
              <a:tabLst/>
              <a:defRPr/>
            </a:pPr>
            <a:r>
              <a:rPr kumimoji="0" lang="en-US" altLang="en-US" sz="1000" b="1" i="0" u="none" strike="noStrike" kern="0" cap="none" spc="0" normalizeH="0" baseline="0" noProof="0" dirty="0">
                <a:ln>
                  <a:noFill/>
                </a:ln>
                <a:solidFill>
                  <a:srgbClr val="FFFFFF"/>
                </a:solidFill>
                <a:effectLst/>
                <a:uLnTx/>
                <a:uFillTx/>
                <a:latin typeface="Arial" panose="020B0604020202020204" pitchFamily="34" charset="0"/>
              </a:rPr>
              <a:t>  Phase  4</a:t>
            </a:r>
          </a:p>
        </p:txBody>
      </p:sp>
      <p:sp>
        <p:nvSpPr>
          <p:cNvPr id="13" name="*Permanent Shutdown…">
            <a:extLst>
              <a:ext uri="{FF2B5EF4-FFF2-40B4-BE49-F238E27FC236}">
                <a16:creationId xmlns:a16="http://schemas.microsoft.com/office/drawing/2014/main" id="{AFC32447-9D82-4796-81A9-505F7D6DC07B}"/>
              </a:ext>
            </a:extLst>
          </p:cNvPr>
          <p:cNvSpPr>
            <a:spLocks noChangeArrowheads="1"/>
          </p:cNvSpPr>
          <p:nvPr/>
        </p:nvSpPr>
        <p:spPr bwMode="auto">
          <a:xfrm>
            <a:off x="598488" y="2519363"/>
            <a:ext cx="928687"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0" fontAlgn="auto" latinLnBrk="0" hangingPunct="0">
              <a:lnSpc>
                <a:spcPts val="1000"/>
              </a:lnSpc>
              <a:spcBef>
                <a:spcPct val="0"/>
              </a:spcBef>
              <a:spcAft>
                <a:spcPts val="0"/>
              </a:spcAft>
              <a:buClrTx/>
              <a:buSzTx/>
              <a:buFontTx/>
              <a:buNone/>
              <a:tabLst/>
              <a:defRPr/>
            </a:pPr>
            <a:r>
              <a:rPr kumimoji="0" lang="en-US" altLang="en-US" sz="1000" b="1" i="0" u="none" strike="noStrike" kern="0" cap="none" spc="0" normalizeH="0" baseline="0" noProof="0" dirty="0">
                <a:ln>
                  <a:noFill/>
                </a:ln>
                <a:solidFill>
                  <a:srgbClr val="C75F09"/>
                </a:solidFill>
                <a:effectLst/>
                <a:uLnTx/>
                <a:uFillTx/>
                <a:latin typeface="Arial" panose="020B0604020202020204" pitchFamily="34" charset="0"/>
              </a:rPr>
              <a:t>Permanent Shutdown </a:t>
            </a:r>
          </a:p>
          <a:p>
            <a:pPr marL="0" marR="0" lvl="0" indent="0" defTabSz="914400" eaLnBrk="0" fontAlgn="auto" latinLnBrk="0" hangingPunct="0">
              <a:lnSpc>
                <a:spcPts val="1000"/>
              </a:lnSpc>
              <a:spcBef>
                <a:spcPct val="0"/>
              </a:spcBef>
              <a:spcAft>
                <a:spcPts val="0"/>
              </a:spcAft>
              <a:buClrTx/>
              <a:buSzTx/>
              <a:buFontTx/>
              <a:buNone/>
              <a:tabLst/>
              <a:defRPr/>
            </a:pPr>
            <a:r>
              <a:rPr kumimoji="0" lang="en-US" altLang="en-US" sz="1000" b="1" i="0" u="none" strike="noStrike" kern="0" cap="none" spc="0" normalizeH="0" baseline="0" noProof="0" dirty="0">
                <a:ln>
                  <a:noFill/>
                </a:ln>
                <a:solidFill>
                  <a:srgbClr val="C75F09"/>
                </a:solidFill>
                <a:effectLst/>
                <a:uLnTx/>
                <a:uFillTx/>
                <a:latin typeface="Arial" panose="020B0604020202020204" pitchFamily="34" charset="0"/>
              </a:rPr>
              <a:t>Decision Announced</a:t>
            </a:r>
          </a:p>
        </p:txBody>
      </p:sp>
      <p:sp>
        <p:nvSpPr>
          <p:cNvPr id="14" name="Star">
            <a:extLst>
              <a:ext uri="{FF2B5EF4-FFF2-40B4-BE49-F238E27FC236}">
                <a16:creationId xmlns:a16="http://schemas.microsoft.com/office/drawing/2014/main" id="{38511C36-A8DA-45BC-B5EF-724C6EDBA942}"/>
              </a:ext>
            </a:extLst>
          </p:cNvPr>
          <p:cNvSpPr/>
          <p:nvPr/>
        </p:nvSpPr>
        <p:spPr>
          <a:xfrm flipH="1" flipV="1">
            <a:off x="322263" y="2451100"/>
            <a:ext cx="274637" cy="274638"/>
          </a:xfrm>
          <a:prstGeom prst="star4">
            <a:avLst>
              <a:gd name="adj" fmla="val 12500"/>
            </a:avLst>
          </a:prstGeom>
          <a:solidFill>
            <a:srgbClr val="FF9300"/>
          </a:solidFill>
          <a:ln w="12700">
            <a:miter lim="400000"/>
          </a:ln>
          <a:effectLst>
            <a:outerShdw blurRad="38100" dist="23000" dir="5400000" rotWithShape="0">
              <a:srgbClr val="000000">
                <a:alpha val="35000"/>
              </a:srgbClr>
            </a:outerShdw>
          </a:effectLst>
        </p:spPr>
        <p:txBody>
          <a:bodyPr lIns="45719" rIns="45719" anchor="ctr"/>
          <a:lstStyle/>
          <a:p>
            <a:pPr algn="ctr" eaLnBrk="0" hangingPunct="0">
              <a:defRPr>
                <a:solidFill>
                  <a:srgbClr val="FFFFFF"/>
                </a:solidFill>
              </a:defRPr>
            </a:pPr>
            <a:endParaRPr dirty="0">
              <a:solidFill>
                <a:srgbClr val="FFFFFF"/>
              </a:solidFill>
              <a:latin typeface="Arial" panose="020B0604020202020204" pitchFamily="34" charset="0"/>
            </a:endParaRPr>
          </a:p>
        </p:txBody>
      </p:sp>
      <p:sp>
        <p:nvSpPr>
          <p:cNvPr id="15" name="Permanent Shutdown">
            <a:extLst>
              <a:ext uri="{FF2B5EF4-FFF2-40B4-BE49-F238E27FC236}">
                <a16:creationId xmlns:a16="http://schemas.microsoft.com/office/drawing/2014/main" id="{C6F5FD85-A90E-4C81-B3CE-1A419814831D}"/>
              </a:ext>
            </a:extLst>
          </p:cNvPr>
          <p:cNvSpPr>
            <a:spLocks noChangeArrowheads="1"/>
          </p:cNvSpPr>
          <p:nvPr/>
        </p:nvSpPr>
        <p:spPr bwMode="auto">
          <a:xfrm>
            <a:off x="3581400" y="2497138"/>
            <a:ext cx="1874838"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0" fontAlgn="auto" latinLnBrk="0" hangingPunct="0">
              <a:lnSpc>
                <a:spcPts val="1000"/>
              </a:lnSpc>
              <a:spcBef>
                <a:spcPct val="0"/>
              </a:spcBef>
              <a:spcAft>
                <a:spcPts val="0"/>
              </a:spcAft>
              <a:buClrTx/>
              <a:buSzTx/>
              <a:buFontTx/>
              <a:buNone/>
              <a:tabLst/>
              <a:defRPr/>
            </a:pPr>
            <a:r>
              <a:rPr kumimoji="0" lang="en-US" altLang="en-US" sz="1000" b="1" i="0" u="none" strike="noStrike" kern="0" cap="none" spc="0" normalizeH="0" baseline="0" noProof="0" dirty="0">
                <a:ln>
                  <a:noFill/>
                </a:ln>
                <a:solidFill>
                  <a:srgbClr val="C75F09"/>
                </a:solidFill>
                <a:effectLst/>
                <a:uLnTx/>
                <a:uFillTx/>
                <a:latin typeface="Arial" panose="020B0604020202020204" pitchFamily="34" charset="0"/>
              </a:rPr>
              <a:t>Permanent Shutdown</a:t>
            </a:r>
          </a:p>
        </p:txBody>
      </p:sp>
      <p:sp>
        <p:nvSpPr>
          <p:cNvPr id="16" name="Star">
            <a:extLst>
              <a:ext uri="{FF2B5EF4-FFF2-40B4-BE49-F238E27FC236}">
                <a16:creationId xmlns:a16="http://schemas.microsoft.com/office/drawing/2014/main" id="{4E408F84-018B-41C1-AF4F-ECC68B291F0A}"/>
              </a:ext>
            </a:extLst>
          </p:cNvPr>
          <p:cNvSpPr/>
          <p:nvPr/>
        </p:nvSpPr>
        <p:spPr>
          <a:xfrm flipH="1" flipV="1">
            <a:off x="4868863" y="2463800"/>
            <a:ext cx="274637" cy="274638"/>
          </a:xfrm>
          <a:prstGeom prst="star4">
            <a:avLst>
              <a:gd name="adj" fmla="val 12500"/>
            </a:avLst>
          </a:prstGeom>
          <a:solidFill>
            <a:srgbClr val="FF9300"/>
          </a:solidFill>
          <a:ln w="12700">
            <a:miter lim="400000"/>
          </a:ln>
          <a:effectLst>
            <a:outerShdw blurRad="38100" dist="23000" dir="5400000" rotWithShape="0">
              <a:srgbClr val="000000">
                <a:alpha val="35000"/>
              </a:srgbClr>
            </a:outerShdw>
          </a:effectLst>
        </p:spPr>
        <p:txBody>
          <a:bodyPr lIns="45719" rIns="45719" anchor="ctr"/>
          <a:lstStyle/>
          <a:p>
            <a:pPr algn="ctr" eaLnBrk="0" hangingPunct="0">
              <a:defRPr>
                <a:solidFill>
                  <a:srgbClr val="FFFFFF"/>
                </a:solidFill>
              </a:defRPr>
            </a:pPr>
            <a:endParaRPr dirty="0">
              <a:solidFill>
                <a:srgbClr val="FFFFFF"/>
              </a:solidFill>
              <a:latin typeface="Arial" panose="020B0604020202020204" pitchFamily="34" charset="0"/>
            </a:endParaRPr>
          </a:p>
        </p:txBody>
      </p:sp>
      <p:sp>
        <p:nvSpPr>
          <p:cNvPr id="17" name="T-5 Yrs">
            <a:extLst>
              <a:ext uri="{FF2B5EF4-FFF2-40B4-BE49-F238E27FC236}">
                <a16:creationId xmlns:a16="http://schemas.microsoft.com/office/drawing/2014/main" id="{F6F4AAD8-7AFC-453E-812F-E262343D2091}"/>
              </a:ext>
            </a:extLst>
          </p:cNvPr>
          <p:cNvSpPr>
            <a:spLocks noChangeArrowheads="1"/>
          </p:cNvSpPr>
          <p:nvPr/>
        </p:nvSpPr>
        <p:spPr bwMode="auto">
          <a:xfrm>
            <a:off x="463550" y="2071688"/>
            <a:ext cx="56197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0" fontAlgn="auto" latinLnBrk="0" hangingPunct="0">
              <a:lnSpc>
                <a:spcPct val="95000"/>
              </a:lnSpc>
              <a:spcBef>
                <a:spcPts val="600"/>
              </a:spcBef>
              <a:spcAft>
                <a:spcPts val="0"/>
              </a:spcAft>
              <a:buClrTx/>
              <a:buSzTx/>
              <a:buFontTx/>
              <a:buNone/>
              <a:tabLst/>
              <a:defRPr/>
            </a:pPr>
            <a:r>
              <a:rPr kumimoji="0" lang="en-US" altLang="en-US" sz="1000" b="1" i="0" u="none" strike="noStrike" kern="0" cap="none" spc="0" normalizeH="0" baseline="0" noProof="0" dirty="0">
                <a:ln>
                  <a:noFill/>
                </a:ln>
                <a:solidFill>
                  <a:srgbClr val="FFFFFF"/>
                </a:solidFill>
                <a:effectLst/>
                <a:uLnTx/>
                <a:uFillTx/>
                <a:latin typeface="Arial" panose="020B0604020202020204" pitchFamily="34" charset="0"/>
              </a:rPr>
              <a:t>T-2 Yrs</a:t>
            </a:r>
          </a:p>
        </p:txBody>
      </p:sp>
      <p:sp>
        <p:nvSpPr>
          <p:cNvPr id="18" name="T 0">
            <a:extLst>
              <a:ext uri="{FF2B5EF4-FFF2-40B4-BE49-F238E27FC236}">
                <a16:creationId xmlns:a16="http://schemas.microsoft.com/office/drawing/2014/main" id="{3FC22423-FEC9-4252-90E2-B21BBF43E51B}"/>
              </a:ext>
            </a:extLst>
          </p:cNvPr>
          <p:cNvSpPr>
            <a:spLocks noChangeArrowheads="1"/>
          </p:cNvSpPr>
          <p:nvPr/>
        </p:nvSpPr>
        <p:spPr bwMode="auto">
          <a:xfrm>
            <a:off x="4665663" y="2081213"/>
            <a:ext cx="4572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0" fontAlgn="auto" latinLnBrk="0" hangingPunct="0">
              <a:lnSpc>
                <a:spcPct val="95000"/>
              </a:lnSpc>
              <a:spcBef>
                <a:spcPts val="600"/>
              </a:spcBef>
              <a:spcAft>
                <a:spcPts val="0"/>
              </a:spcAft>
              <a:buClrTx/>
              <a:buSzTx/>
              <a:buFontTx/>
              <a:buNone/>
              <a:tabLst/>
              <a:defRPr/>
            </a:pPr>
            <a:r>
              <a:rPr kumimoji="0" lang="en-US" altLang="en-US" sz="1000" b="1" i="0" u="none" strike="noStrike" kern="0" cap="none" spc="0" normalizeH="0" baseline="0" noProof="0" dirty="0">
                <a:ln>
                  <a:noFill/>
                </a:ln>
                <a:solidFill>
                  <a:srgbClr val="FFFFFF"/>
                </a:solidFill>
                <a:effectLst/>
                <a:uLnTx/>
                <a:uFillTx/>
                <a:latin typeface="Arial" panose="020B0604020202020204" pitchFamily="34" charset="0"/>
              </a:rPr>
              <a:t>T-0</a:t>
            </a:r>
          </a:p>
        </p:txBody>
      </p:sp>
      <p:sp>
        <p:nvSpPr>
          <p:cNvPr id="19" name="Line">
            <a:extLst>
              <a:ext uri="{FF2B5EF4-FFF2-40B4-BE49-F238E27FC236}">
                <a16:creationId xmlns:a16="http://schemas.microsoft.com/office/drawing/2014/main" id="{1345AB07-C356-420F-9AD4-81124A5C820B}"/>
              </a:ext>
            </a:extLst>
          </p:cNvPr>
          <p:cNvSpPr/>
          <p:nvPr/>
        </p:nvSpPr>
        <p:spPr>
          <a:xfrm rot="5400000">
            <a:off x="6869113" y="1592262"/>
            <a:ext cx="273050" cy="395287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5965" y="0"/>
                  <a:pt x="10800" y="56"/>
                  <a:pt x="10800" y="125"/>
                </a:cubicBezTo>
                <a:lnTo>
                  <a:pt x="10800" y="10675"/>
                </a:lnTo>
                <a:cubicBezTo>
                  <a:pt x="10800" y="10744"/>
                  <a:pt x="15635" y="10800"/>
                  <a:pt x="21600" y="10800"/>
                </a:cubicBezTo>
                <a:cubicBezTo>
                  <a:pt x="15635" y="10800"/>
                  <a:pt x="10800" y="10856"/>
                  <a:pt x="10800" y="10925"/>
                </a:cubicBezTo>
                <a:lnTo>
                  <a:pt x="10800" y="21475"/>
                </a:lnTo>
                <a:cubicBezTo>
                  <a:pt x="10800" y="21544"/>
                  <a:pt x="5965" y="21600"/>
                  <a:pt x="0" y="21600"/>
                </a:cubicBezTo>
              </a:path>
            </a:pathLst>
          </a:custGeom>
          <a:ln w="25400">
            <a:solidFill>
              <a:srgbClr val="6F7173"/>
            </a:solidFill>
          </a:ln>
          <a:effectLst>
            <a:outerShdw blurRad="38100" dist="20000" dir="5400000" rotWithShape="0">
              <a:srgbClr val="000000">
                <a:alpha val="38000"/>
              </a:srgbClr>
            </a:outerShdw>
          </a:effectLst>
        </p:spPr>
        <p:txBody>
          <a:bodyPr lIns="45719" rIns="45719" anchor="ctr"/>
          <a:lstStyle/>
          <a:p>
            <a:pPr algn="ctr" eaLnBrk="0" hangingPunct="0">
              <a:defRPr>
                <a:solidFill>
                  <a:srgbClr val="595959"/>
                </a:solidFill>
              </a:defRPr>
            </a:pPr>
            <a:endParaRPr dirty="0">
              <a:solidFill>
                <a:srgbClr val="595959"/>
              </a:solidFill>
              <a:latin typeface="Arial" panose="020B0604020202020204" pitchFamily="34" charset="0"/>
            </a:endParaRPr>
          </a:p>
        </p:txBody>
      </p:sp>
      <p:sp>
        <p:nvSpPr>
          <p:cNvPr id="20" name="“Decommissioning”">
            <a:extLst>
              <a:ext uri="{FF2B5EF4-FFF2-40B4-BE49-F238E27FC236}">
                <a16:creationId xmlns:a16="http://schemas.microsoft.com/office/drawing/2014/main" id="{AE85DABC-931C-4E70-84C0-0EF19D4E3BD4}"/>
              </a:ext>
            </a:extLst>
          </p:cNvPr>
          <p:cNvSpPr>
            <a:spLocks noChangeArrowheads="1"/>
          </p:cNvSpPr>
          <p:nvPr/>
        </p:nvSpPr>
        <p:spPr bwMode="auto">
          <a:xfrm>
            <a:off x="6143625" y="3705225"/>
            <a:ext cx="1309688" cy="23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9" rIns="45719">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0" fontAlgn="auto" latinLnBrk="0" hangingPunct="0">
              <a:lnSpc>
                <a:spcPct val="95000"/>
              </a:lnSpc>
              <a:spcBef>
                <a:spcPts val="600"/>
              </a:spcBef>
              <a:spcAft>
                <a:spcPts val="0"/>
              </a:spcAft>
              <a:buClrTx/>
              <a:buSzTx/>
              <a:buFontTx/>
              <a:buNone/>
              <a:tabLst/>
              <a:defRPr/>
            </a:pPr>
            <a:r>
              <a:rPr kumimoji="0" lang="en-US" altLang="en-US" sz="1000" b="1" i="0" u="none" strike="noStrike" kern="0" cap="none" spc="0" normalizeH="0" baseline="0" noProof="0" dirty="0">
                <a:ln>
                  <a:noFill/>
                </a:ln>
                <a:solidFill>
                  <a:srgbClr val="006A36"/>
                </a:solidFill>
                <a:effectLst/>
                <a:uLnTx/>
                <a:uFillTx/>
                <a:latin typeface="Arial" panose="020B0604020202020204" pitchFamily="34" charset="0"/>
              </a:rPr>
              <a:t>“Decommissioning”</a:t>
            </a:r>
          </a:p>
        </p:txBody>
      </p:sp>
      <p:sp>
        <p:nvSpPr>
          <p:cNvPr id="21" name="Phase 2 – End  of Zirc…">
            <a:extLst>
              <a:ext uri="{FF2B5EF4-FFF2-40B4-BE49-F238E27FC236}">
                <a16:creationId xmlns:a16="http://schemas.microsoft.com/office/drawing/2014/main" id="{0385DE95-7D19-472A-AB07-A133CAED9183}"/>
              </a:ext>
            </a:extLst>
          </p:cNvPr>
          <p:cNvSpPr>
            <a:spLocks noChangeArrowheads="1"/>
          </p:cNvSpPr>
          <p:nvPr/>
        </p:nvSpPr>
        <p:spPr bwMode="auto">
          <a:xfrm>
            <a:off x="6002338" y="2944813"/>
            <a:ext cx="755650"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0" fontAlgn="auto" latinLnBrk="0" hangingPunct="0">
              <a:lnSpc>
                <a:spcPts val="1000"/>
              </a:lnSpc>
              <a:spcBef>
                <a:spcPct val="0"/>
              </a:spcBef>
              <a:spcAft>
                <a:spcPts val="0"/>
              </a:spcAft>
              <a:buClrTx/>
              <a:buSzTx/>
              <a:buFontTx/>
              <a:buNone/>
              <a:tabLst/>
              <a:defRPr/>
            </a:pPr>
            <a:r>
              <a:rPr kumimoji="0" lang="en-US" altLang="en-US" sz="800" b="1" i="0" u="none" strike="noStrike" kern="0" cap="none" spc="0" normalizeH="0" baseline="0" noProof="0" dirty="0">
                <a:ln>
                  <a:noFill/>
                </a:ln>
                <a:solidFill>
                  <a:srgbClr val="00309E"/>
                </a:solidFill>
                <a:effectLst/>
                <a:uLnTx/>
                <a:uFillTx/>
                <a:latin typeface="Arial" panose="020B0604020202020204" pitchFamily="34" charset="0"/>
              </a:rPr>
              <a:t>Phase 2 – End  of Zirc </a:t>
            </a:r>
          </a:p>
          <a:p>
            <a:pPr marL="0" marR="0" lvl="0" indent="0" algn="ctr" defTabSz="914400" eaLnBrk="0" fontAlgn="auto" latinLnBrk="0" hangingPunct="0">
              <a:lnSpc>
                <a:spcPts val="1000"/>
              </a:lnSpc>
              <a:spcBef>
                <a:spcPct val="0"/>
              </a:spcBef>
              <a:spcAft>
                <a:spcPts val="0"/>
              </a:spcAft>
              <a:buClrTx/>
              <a:buSzTx/>
              <a:buFontTx/>
              <a:buNone/>
              <a:tabLst/>
              <a:defRPr/>
            </a:pPr>
            <a:r>
              <a:rPr kumimoji="0" lang="en-US" altLang="en-US" sz="800" b="1" i="0" u="none" strike="noStrike" kern="0" cap="none" spc="0" normalizeH="0" baseline="0" noProof="0" dirty="0">
                <a:ln>
                  <a:noFill/>
                </a:ln>
                <a:solidFill>
                  <a:srgbClr val="00309E"/>
                </a:solidFill>
                <a:effectLst/>
                <a:uLnTx/>
                <a:uFillTx/>
                <a:latin typeface="Arial" panose="020B0604020202020204" pitchFamily="34" charset="0"/>
              </a:rPr>
              <a:t>Fire Window</a:t>
            </a:r>
          </a:p>
        </p:txBody>
      </p:sp>
      <p:sp>
        <p:nvSpPr>
          <p:cNvPr id="22" name="Phase 1 - Defueled">
            <a:extLst>
              <a:ext uri="{FF2B5EF4-FFF2-40B4-BE49-F238E27FC236}">
                <a16:creationId xmlns:a16="http://schemas.microsoft.com/office/drawing/2014/main" id="{433E46AC-3402-48C1-AAE8-9A287A8500F1}"/>
              </a:ext>
            </a:extLst>
          </p:cNvPr>
          <p:cNvSpPr>
            <a:spLocks noChangeArrowheads="1"/>
          </p:cNvSpPr>
          <p:nvPr/>
        </p:nvSpPr>
        <p:spPr bwMode="auto">
          <a:xfrm>
            <a:off x="5181600" y="3008313"/>
            <a:ext cx="6159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0" fontAlgn="auto" latinLnBrk="0" hangingPunct="0">
              <a:lnSpc>
                <a:spcPts val="1000"/>
              </a:lnSpc>
              <a:spcBef>
                <a:spcPct val="0"/>
              </a:spcBef>
              <a:spcAft>
                <a:spcPts val="0"/>
              </a:spcAft>
              <a:buClrTx/>
              <a:buSzTx/>
              <a:buFontTx/>
              <a:buNone/>
              <a:tabLst/>
              <a:defRPr/>
            </a:pPr>
            <a:r>
              <a:rPr kumimoji="0" lang="en-US" altLang="en-US" sz="800" b="1" i="0" u="none" strike="noStrike" kern="0" cap="none" spc="0" normalizeH="0" baseline="0" noProof="0" dirty="0">
                <a:ln>
                  <a:noFill/>
                </a:ln>
                <a:solidFill>
                  <a:srgbClr val="00309E"/>
                </a:solidFill>
                <a:effectLst/>
                <a:uLnTx/>
                <a:uFillTx/>
                <a:latin typeface="Arial" panose="020B0604020202020204" pitchFamily="34" charset="0"/>
              </a:rPr>
              <a:t>Phase 1 - Defueled</a:t>
            </a:r>
          </a:p>
        </p:txBody>
      </p:sp>
      <p:sp>
        <p:nvSpPr>
          <p:cNvPr id="23" name="Phase 3 – End of Zirc Fire to Fuel Pool Empty">
            <a:extLst>
              <a:ext uri="{FF2B5EF4-FFF2-40B4-BE49-F238E27FC236}">
                <a16:creationId xmlns:a16="http://schemas.microsoft.com/office/drawing/2014/main" id="{FEE1B5C0-C266-478F-B879-3F0C17FFA955}"/>
              </a:ext>
            </a:extLst>
          </p:cNvPr>
          <p:cNvSpPr>
            <a:spLocks noChangeArrowheads="1"/>
          </p:cNvSpPr>
          <p:nvPr/>
        </p:nvSpPr>
        <p:spPr bwMode="auto">
          <a:xfrm>
            <a:off x="6858000" y="2879725"/>
            <a:ext cx="741363"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0" fontAlgn="auto" latinLnBrk="0" hangingPunct="0">
              <a:lnSpc>
                <a:spcPts val="1000"/>
              </a:lnSpc>
              <a:spcBef>
                <a:spcPct val="0"/>
              </a:spcBef>
              <a:spcAft>
                <a:spcPts val="0"/>
              </a:spcAft>
              <a:buClrTx/>
              <a:buSzTx/>
              <a:buFontTx/>
              <a:buNone/>
              <a:tabLst/>
              <a:defRPr/>
            </a:pPr>
            <a:r>
              <a:rPr kumimoji="0" lang="en-US" altLang="en-US" sz="800" b="1" i="0" u="none" strike="noStrike" kern="0" cap="none" spc="0" normalizeH="0" baseline="0" noProof="0" dirty="0">
                <a:ln>
                  <a:noFill/>
                </a:ln>
                <a:solidFill>
                  <a:srgbClr val="00309E"/>
                </a:solidFill>
                <a:effectLst/>
                <a:uLnTx/>
                <a:uFillTx/>
                <a:latin typeface="Arial" panose="020B0604020202020204" pitchFamily="34" charset="0"/>
              </a:rPr>
              <a:t>Phase 3 – End of Zirc Fire to Fuel Pool Empty</a:t>
            </a:r>
          </a:p>
        </p:txBody>
      </p:sp>
      <p:sp>
        <p:nvSpPr>
          <p:cNvPr id="24" name="Milestones">
            <a:extLst>
              <a:ext uri="{FF2B5EF4-FFF2-40B4-BE49-F238E27FC236}">
                <a16:creationId xmlns:a16="http://schemas.microsoft.com/office/drawing/2014/main" id="{C48984C8-3E0B-4673-B2C7-95BD06FEBF24}"/>
              </a:ext>
            </a:extLst>
          </p:cNvPr>
          <p:cNvSpPr>
            <a:spLocks noChangeArrowheads="1"/>
          </p:cNvSpPr>
          <p:nvPr/>
        </p:nvSpPr>
        <p:spPr bwMode="auto">
          <a:xfrm rot="16200000">
            <a:off x="-139700" y="2792413"/>
            <a:ext cx="76517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9" rIns="45719">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0" fontAlgn="auto" latinLnBrk="0" hangingPunct="0">
              <a:lnSpc>
                <a:spcPct val="95000"/>
              </a:lnSpc>
              <a:spcBef>
                <a:spcPts val="600"/>
              </a:spcBef>
              <a:spcAft>
                <a:spcPts val="0"/>
              </a:spcAft>
              <a:buClrTx/>
              <a:buSzTx/>
              <a:buFontTx/>
              <a:buNone/>
              <a:tabLst/>
              <a:defRPr/>
            </a:pPr>
            <a:r>
              <a:rPr kumimoji="0" lang="en-US" altLang="en-US" sz="1000" b="1" i="0" u="none" strike="noStrike" kern="0" cap="none" spc="0" normalizeH="0" baseline="0" noProof="0" dirty="0">
                <a:ln>
                  <a:noFill/>
                </a:ln>
                <a:solidFill>
                  <a:srgbClr val="00309E"/>
                </a:solidFill>
                <a:effectLst/>
                <a:uLnTx/>
                <a:uFillTx/>
                <a:latin typeface="Arial" panose="020B0604020202020204" pitchFamily="34" charset="0"/>
              </a:rPr>
              <a:t>Milestones</a:t>
            </a:r>
          </a:p>
        </p:txBody>
      </p:sp>
      <p:sp>
        <p:nvSpPr>
          <p:cNvPr id="25" name="Implement EOL Exceptions">
            <a:extLst>
              <a:ext uri="{FF2B5EF4-FFF2-40B4-BE49-F238E27FC236}">
                <a16:creationId xmlns:a16="http://schemas.microsoft.com/office/drawing/2014/main" id="{4B3E2F6A-2A7E-4BF1-97C0-B8623E03D371}"/>
              </a:ext>
            </a:extLst>
          </p:cNvPr>
          <p:cNvSpPr>
            <a:spLocks noChangeArrowheads="1"/>
          </p:cNvSpPr>
          <p:nvPr/>
        </p:nvSpPr>
        <p:spPr bwMode="auto">
          <a:xfrm>
            <a:off x="2103438" y="4421188"/>
            <a:ext cx="1747837"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9" rIns="45719">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0" fontAlgn="auto" latinLnBrk="0" hangingPunct="0">
              <a:lnSpc>
                <a:spcPct val="95000"/>
              </a:lnSpc>
              <a:spcBef>
                <a:spcPts val="600"/>
              </a:spcBef>
              <a:spcAft>
                <a:spcPts val="0"/>
              </a:spcAft>
              <a:buClrTx/>
              <a:buSzTx/>
              <a:buFontTx/>
              <a:buNone/>
              <a:tabLst/>
              <a:defRPr/>
            </a:pPr>
            <a:r>
              <a:rPr kumimoji="0" lang="en-US" altLang="en-US" sz="1000" b="1" i="0" u="none" strike="noStrike" kern="0" cap="none" spc="0" normalizeH="0" baseline="0" noProof="0" dirty="0">
                <a:ln>
                  <a:noFill/>
                </a:ln>
                <a:solidFill>
                  <a:srgbClr val="595959"/>
                </a:solidFill>
                <a:effectLst/>
                <a:uLnTx/>
                <a:uFillTx/>
                <a:latin typeface="Arial" panose="020B0604020202020204" pitchFamily="34" charset="0"/>
              </a:rPr>
              <a:t>Implement EOL Exceptions</a:t>
            </a:r>
          </a:p>
        </p:txBody>
      </p:sp>
      <p:sp>
        <p:nvSpPr>
          <p:cNvPr id="26" name="Shape">
            <a:extLst>
              <a:ext uri="{FF2B5EF4-FFF2-40B4-BE49-F238E27FC236}">
                <a16:creationId xmlns:a16="http://schemas.microsoft.com/office/drawing/2014/main" id="{B379C880-95C5-4FBD-B95F-237531DAAA41}"/>
              </a:ext>
            </a:extLst>
          </p:cNvPr>
          <p:cNvSpPr/>
          <p:nvPr/>
        </p:nvSpPr>
        <p:spPr>
          <a:xfrm>
            <a:off x="6691313" y="4040188"/>
            <a:ext cx="290512" cy="274637"/>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5400" y="10800"/>
                </a:lnTo>
                <a:lnTo>
                  <a:pt x="5400" y="0"/>
                </a:lnTo>
                <a:lnTo>
                  <a:pt x="16200" y="0"/>
                </a:lnTo>
                <a:lnTo>
                  <a:pt x="16200" y="10800"/>
                </a:lnTo>
                <a:lnTo>
                  <a:pt x="21600" y="10800"/>
                </a:lnTo>
                <a:lnTo>
                  <a:pt x="10800" y="21600"/>
                </a:lnTo>
                <a:close/>
              </a:path>
            </a:pathLst>
          </a:custGeom>
          <a:gradFill>
            <a:gsLst>
              <a:gs pos="0">
                <a:srgbClr val="515355"/>
              </a:gs>
              <a:gs pos="80000">
                <a:srgbClr val="6B6D70"/>
              </a:gs>
              <a:gs pos="100000">
                <a:srgbClr val="6B6E70"/>
              </a:gs>
            </a:gsLst>
            <a:lin ang="16200000"/>
          </a:gradFill>
          <a:ln w="12700">
            <a:miter lim="400000"/>
          </a:ln>
          <a:effectLst>
            <a:outerShdw blurRad="38100" dist="23000" dir="5400000" rotWithShape="0">
              <a:srgbClr val="000000">
                <a:alpha val="35000"/>
              </a:srgbClr>
            </a:outerShdw>
          </a:effectLst>
        </p:spPr>
        <p:txBody>
          <a:bodyPr lIns="45719" rIns="45719" anchor="ctr"/>
          <a:lstStyle/>
          <a:p>
            <a:pPr algn="ctr" eaLnBrk="0" hangingPunct="0">
              <a:defRPr>
                <a:solidFill>
                  <a:srgbClr val="FFFFFF"/>
                </a:solidFill>
              </a:defRPr>
            </a:pPr>
            <a:endParaRPr dirty="0">
              <a:solidFill>
                <a:srgbClr val="FFFFFF"/>
              </a:solidFill>
              <a:latin typeface="Arial" panose="020B0604020202020204" pitchFamily="34" charset="0"/>
            </a:endParaRPr>
          </a:p>
        </p:txBody>
      </p:sp>
      <p:sp>
        <p:nvSpPr>
          <p:cNvPr id="27" name="Phase 4 – Fuel in ISFSI to license termination">
            <a:extLst>
              <a:ext uri="{FF2B5EF4-FFF2-40B4-BE49-F238E27FC236}">
                <a16:creationId xmlns:a16="http://schemas.microsoft.com/office/drawing/2014/main" id="{AC802B3F-4709-4064-832B-7D438F6873B7}"/>
              </a:ext>
            </a:extLst>
          </p:cNvPr>
          <p:cNvSpPr>
            <a:spLocks noChangeArrowheads="1"/>
          </p:cNvSpPr>
          <p:nvPr/>
        </p:nvSpPr>
        <p:spPr bwMode="auto">
          <a:xfrm>
            <a:off x="7623175" y="2879725"/>
            <a:ext cx="741363"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0" fontAlgn="auto" latinLnBrk="0" hangingPunct="0">
              <a:lnSpc>
                <a:spcPts val="1000"/>
              </a:lnSpc>
              <a:spcBef>
                <a:spcPct val="0"/>
              </a:spcBef>
              <a:spcAft>
                <a:spcPts val="0"/>
              </a:spcAft>
              <a:buClrTx/>
              <a:buSzTx/>
              <a:buFontTx/>
              <a:buNone/>
              <a:tabLst/>
              <a:defRPr/>
            </a:pPr>
            <a:r>
              <a:rPr kumimoji="0" lang="en-US" altLang="en-US" sz="800" b="1" i="0" u="none" strike="noStrike" kern="0" cap="none" spc="0" normalizeH="0" baseline="0" noProof="0" dirty="0">
                <a:ln>
                  <a:noFill/>
                </a:ln>
                <a:solidFill>
                  <a:srgbClr val="00309E"/>
                </a:solidFill>
                <a:effectLst/>
                <a:uLnTx/>
                <a:uFillTx/>
                <a:latin typeface="Arial" panose="020B0604020202020204" pitchFamily="34" charset="0"/>
              </a:rPr>
              <a:t>Phase 4 – Fuel in ISFSI to license termination</a:t>
            </a:r>
          </a:p>
        </p:txBody>
      </p:sp>
      <p:graphicFrame>
        <p:nvGraphicFramePr>
          <p:cNvPr id="28" name="Table">
            <a:extLst>
              <a:ext uri="{FF2B5EF4-FFF2-40B4-BE49-F238E27FC236}">
                <a16:creationId xmlns:a16="http://schemas.microsoft.com/office/drawing/2014/main" id="{72E56F67-485A-438D-A19E-0799328FBC4F}"/>
              </a:ext>
            </a:extLst>
          </p:cNvPr>
          <p:cNvGraphicFramePr/>
          <p:nvPr>
            <p:extLst>
              <p:ext uri="{D42A27DB-BD31-4B8C-83A1-F6EECF244321}">
                <p14:modId xmlns:p14="http://schemas.microsoft.com/office/powerpoint/2010/main" val="4157588353"/>
              </p:ext>
            </p:extLst>
          </p:nvPr>
        </p:nvGraphicFramePr>
        <p:xfrm>
          <a:off x="457200" y="1597025"/>
          <a:ext cx="8534400" cy="395486"/>
        </p:xfrm>
        <a:graphic>
          <a:graphicData uri="http://schemas.openxmlformats.org/drawingml/2006/table">
            <a:tbl>
              <a:tblPr/>
              <a:tblGrid>
                <a:gridCol w="5486497">
                  <a:extLst>
                    <a:ext uri="{9D8B030D-6E8A-4147-A177-3AD203B41FA5}">
                      <a16:colId xmlns:a16="http://schemas.microsoft.com/office/drawing/2014/main" val="20000"/>
                    </a:ext>
                  </a:extLst>
                </a:gridCol>
                <a:gridCol w="2362125">
                  <a:extLst>
                    <a:ext uri="{9D8B030D-6E8A-4147-A177-3AD203B41FA5}">
                      <a16:colId xmlns:a16="http://schemas.microsoft.com/office/drawing/2014/main" val="20001"/>
                    </a:ext>
                  </a:extLst>
                </a:gridCol>
                <a:gridCol w="685778">
                  <a:extLst>
                    <a:ext uri="{9D8B030D-6E8A-4147-A177-3AD203B41FA5}">
                      <a16:colId xmlns:a16="http://schemas.microsoft.com/office/drawing/2014/main" val="20002"/>
                    </a:ext>
                  </a:extLst>
                </a:gridCol>
              </a:tblGrid>
              <a:tr h="39528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defRPr sz="1800">
                          <a:solidFill>
                            <a:srgbClr val="000000"/>
                          </a:solidFill>
                        </a:defRPr>
                      </a:pPr>
                      <a:r>
                        <a:rPr sz="1000" dirty="0">
                          <a:solidFill>
                            <a:srgbClr val="FFFFFF"/>
                          </a:solidFill>
                        </a:rPr>
                        <a:t>Decommissioning Transition</a:t>
                      </a:r>
                    </a:p>
                  </a:txBody>
                  <a:tcPr marL="45719" marR="45719" marT="45343" marB="45343" horzOverflow="overflow">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0070C0"/>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defTabSz="912902">
                        <a:defRPr sz="1800">
                          <a:solidFill>
                            <a:srgbClr val="000000"/>
                          </a:solidFill>
                        </a:defRPr>
                      </a:pPr>
                      <a:r>
                        <a:rPr sz="1000" dirty="0">
                          <a:solidFill>
                            <a:srgbClr val="FFFFFF"/>
                          </a:solidFill>
                        </a:rPr>
                        <a:t>SAFSTOR &amp; DECON</a:t>
                      </a:r>
                    </a:p>
                  </a:txBody>
                  <a:tcPr marL="45719" marR="45719" marT="45343" marB="45343" horzOverflow="overflow">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2D2D8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defTabSz="912902">
                        <a:defRPr sz="1800">
                          <a:solidFill>
                            <a:srgbClr val="000000"/>
                          </a:solidFill>
                        </a:defRPr>
                      </a:pPr>
                      <a:r>
                        <a:rPr sz="1000" dirty="0">
                          <a:solidFill>
                            <a:srgbClr val="FFFFFF"/>
                          </a:solidFill>
                        </a:rPr>
                        <a:t>Site Restored</a:t>
                      </a:r>
                    </a:p>
                  </a:txBody>
                  <a:tcPr marL="45719" marR="45719" marT="45343" marB="45343" horzOverflow="overflow">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0000"/>
                  </a:ext>
                </a:extLst>
              </a:tr>
            </a:tbl>
          </a:graphicData>
        </a:graphic>
      </p:graphicFrame>
      <p:sp>
        <p:nvSpPr>
          <p:cNvPr id="29" name="Phase  5…">
            <a:extLst>
              <a:ext uri="{FF2B5EF4-FFF2-40B4-BE49-F238E27FC236}">
                <a16:creationId xmlns:a16="http://schemas.microsoft.com/office/drawing/2014/main" id="{8E1C8386-964C-4B1A-BDAA-75DDF05CE8F0}"/>
              </a:ext>
            </a:extLst>
          </p:cNvPr>
          <p:cNvSpPr>
            <a:spLocks noChangeArrowheads="1"/>
          </p:cNvSpPr>
          <p:nvPr/>
        </p:nvSpPr>
        <p:spPr bwMode="auto">
          <a:xfrm>
            <a:off x="8305800" y="1997075"/>
            <a:ext cx="685800"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0" fontAlgn="auto" latinLnBrk="0" hangingPunct="0">
              <a:lnSpc>
                <a:spcPct val="95000"/>
              </a:lnSpc>
              <a:spcBef>
                <a:spcPct val="0"/>
              </a:spcBef>
              <a:spcAft>
                <a:spcPts val="0"/>
              </a:spcAft>
              <a:buClrTx/>
              <a:buSzTx/>
              <a:buFontTx/>
              <a:buNone/>
              <a:tabLst/>
              <a:defRPr/>
            </a:pPr>
            <a:r>
              <a:rPr kumimoji="0" lang="en-US" altLang="en-US" sz="1000" b="1" i="0" u="none" strike="noStrike" kern="0" cap="none" spc="0" normalizeH="0" baseline="0" noProof="0" dirty="0">
                <a:ln>
                  <a:noFill/>
                </a:ln>
                <a:solidFill>
                  <a:srgbClr val="FFFFFF"/>
                </a:solidFill>
                <a:effectLst/>
                <a:uLnTx/>
                <a:uFillTx/>
                <a:latin typeface="Arial" panose="020B0604020202020204" pitchFamily="34" charset="0"/>
              </a:rPr>
              <a:t> Phase  5</a:t>
            </a:r>
          </a:p>
          <a:p>
            <a:pPr marL="0" marR="0" lvl="0" indent="0" algn="ctr" defTabSz="914400" eaLnBrk="0" fontAlgn="auto" latinLnBrk="0" hangingPunct="0">
              <a:lnSpc>
                <a:spcPct val="95000"/>
              </a:lnSpc>
              <a:spcBef>
                <a:spcPct val="0"/>
              </a:spcBef>
              <a:spcAft>
                <a:spcPts val="0"/>
              </a:spcAft>
              <a:buClrTx/>
              <a:buSzTx/>
              <a:buFontTx/>
              <a:buNone/>
              <a:tabLst/>
              <a:defRPr/>
            </a:pPr>
            <a:r>
              <a:rPr kumimoji="0" lang="en-US" altLang="en-US" sz="1000" b="1" i="0" u="none" strike="noStrike" kern="0" cap="none" spc="0" normalizeH="0" baseline="0" noProof="0" dirty="0">
                <a:ln>
                  <a:noFill/>
                </a:ln>
                <a:solidFill>
                  <a:srgbClr val="FFFFFF"/>
                </a:solidFill>
                <a:effectLst/>
                <a:uLnTx/>
                <a:uFillTx/>
                <a:latin typeface="Arial" panose="020B0604020202020204" pitchFamily="34" charset="0"/>
              </a:rPr>
              <a:t>≤60 Yrs</a:t>
            </a:r>
          </a:p>
        </p:txBody>
      </p:sp>
      <p:sp>
        <p:nvSpPr>
          <p:cNvPr id="30" name="Phase 5 –Site Restoration">
            <a:extLst>
              <a:ext uri="{FF2B5EF4-FFF2-40B4-BE49-F238E27FC236}">
                <a16:creationId xmlns:a16="http://schemas.microsoft.com/office/drawing/2014/main" id="{73E4CAF3-6787-466F-9BA9-8DD7BD10A68C}"/>
              </a:ext>
            </a:extLst>
          </p:cNvPr>
          <p:cNvSpPr>
            <a:spLocks noChangeArrowheads="1"/>
          </p:cNvSpPr>
          <p:nvPr/>
        </p:nvSpPr>
        <p:spPr bwMode="auto">
          <a:xfrm>
            <a:off x="8305800" y="2944813"/>
            <a:ext cx="685800"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0" fontAlgn="auto" latinLnBrk="0" hangingPunct="0">
              <a:lnSpc>
                <a:spcPts val="1000"/>
              </a:lnSpc>
              <a:spcBef>
                <a:spcPct val="0"/>
              </a:spcBef>
              <a:spcAft>
                <a:spcPts val="0"/>
              </a:spcAft>
              <a:buClrTx/>
              <a:buSzTx/>
              <a:buFontTx/>
              <a:buNone/>
              <a:tabLst/>
              <a:defRPr/>
            </a:pPr>
            <a:r>
              <a:rPr kumimoji="0" lang="en-US" altLang="en-US" sz="800" b="1" i="0" u="none" strike="noStrike" kern="0" cap="none" spc="0" normalizeH="0" baseline="0" noProof="0" dirty="0">
                <a:ln>
                  <a:noFill/>
                </a:ln>
                <a:solidFill>
                  <a:srgbClr val="00309E"/>
                </a:solidFill>
                <a:effectLst/>
                <a:uLnTx/>
                <a:uFillTx/>
                <a:latin typeface="Arial" panose="020B0604020202020204" pitchFamily="34" charset="0"/>
              </a:rPr>
              <a:t>Phase 5 –Site Restoration </a:t>
            </a:r>
          </a:p>
        </p:txBody>
      </p:sp>
      <p:sp>
        <p:nvSpPr>
          <p:cNvPr id="31" name="Implement Decommissioning Project Plan">
            <a:extLst>
              <a:ext uri="{FF2B5EF4-FFF2-40B4-BE49-F238E27FC236}">
                <a16:creationId xmlns:a16="http://schemas.microsoft.com/office/drawing/2014/main" id="{96771C8C-B4A5-4DC4-A52E-23993A7E6345}"/>
              </a:ext>
            </a:extLst>
          </p:cNvPr>
          <p:cNvSpPr>
            <a:spLocks noChangeArrowheads="1"/>
          </p:cNvSpPr>
          <p:nvPr/>
        </p:nvSpPr>
        <p:spPr bwMode="auto">
          <a:xfrm>
            <a:off x="5715000" y="4421188"/>
            <a:ext cx="2643188"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9" rIns="45719">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0" fontAlgn="auto" latinLnBrk="0" hangingPunct="0">
              <a:lnSpc>
                <a:spcPct val="95000"/>
              </a:lnSpc>
              <a:spcBef>
                <a:spcPts val="600"/>
              </a:spcBef>
              <a:spcAft>
                <a:spcPts val="0"/>
              </a:spcAft>
              <a:buClrTx/>
              <a:buSzTx/>
              <a:buFontTx/>
              <a:buNone/>
              <a:tabLst/>
              <a:defRPr/>
            </a:pPr>
            <a:r>
              <a:rPr kumimoji="0" lang="en-US" altLang="en-US" sz="1000" b="1" i="0" u="none" strike="noStrike" kern="0" cap="none" spc="0" normalizeH="0" baseline="0" noProof="0" dirty="0">
                <a:ln>
                  <a:noFill/>
                </a:ln>
                <a:solidFill>
                  <a:srgbClr val="595959"/>
                </a:solidFill>
                <a:effectLst/>
                <a:uLnTx/>
                <a:uFillTx/>
                <a:latin typeface="Arial" panose="020B0604020202020204" pitchFamily="34" charset="0"/>
              </a:rPr>
              <a:t>Implement Decommissioning Project Plan</a:t>
            </a:r>
          </a:p>
        </p:txBody>
      </p:sp>
      <p:sp>
        <p:nvSpPr>
          <p:cNvPr id="32" name="Phase 3…">
            <a:extLst>
              <a:ext uri="{FF2B5EF4-FFF2-40B4-BE49-F238E27FC236}">
                <a16:creationId xmlns:a16="http://schemas.microsoft.com/office/drawing/2014/main" id="{BEF60C0C-C160-4C6A-B8D8-BA058C1F70C0}"/>
              </a:ext>
            </a:extLst>
          </p:cNvPr>
          <p:cNvSpPr>
            <a:spLocks noChangeArrowheads="1"/>
          </p:cNvSpPr>
          <p:nvPr/>
        </p:nvSpPr>
        <p:spPr bwMode="auto">
          <a:xfrm>
            <a:off x="6837363" y="1997075"/>
            <a:ext cx="762000"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0" fontAlgn="auto" latinLnBrk="0" hangingPunct="0">
              <a:lnSpc>
                <a:spcPct val="95000"/>
              </a:lnSpc>
              <a:spcBef>
                <a:spcPct val="0"/>
              </a:spcBef>
              <a:spcAft>
                <a:spcPts val="0"/>
              </a:spcAft>
              <a:buClrTx/>
              <a:buSzTx/>
              <a:buFontTx/>
              <a:buNone/>
              <a:tabLst/>
              <a:defRPr/>
            </a:pPr>
            <a:r>
              <a:rPr kumimoji="0" lang="en-US" altLang="en-US" sz="1000" b="1" i="0" u="none" strike="noStrike" kern="0" cap="none" spc="0" normalizeH="0" baseline="0" noProof="0" dirty="0">
                <a:ln>
                  <a:noFill/>
                </a:ln>
                <a:solidFill>
                  <a:srgbClr val="FFFFFF"/>
                </a:solidFill>
                <a:effectLst/>
                <a:uLnTx/>
                <a:uFillTx/>
                <a:latin typeface="Arial" panose="020B0604020202020204" pitchFamily="34" charset="0"/>
              </a:rPr>
              <a:t>  Phase 3</a:t>
            </a:r>
          </a:p>
          <a:p>
            <a:pPr marL="0" marR="0" lvl="0" indent="0" algn="ctr" defTabSz="914400" eaLnBrk="0" fontAlgn="auto" latinLnBrk="0" hangingPunct="0">
              <a:lnSpc>
                <a:spcPct val="95000"/>
              </a:lnSpc>
              <a:spcBef>
                <a:spcPct val="0"/>
              </a:spcBef>
              <a:spcAft>
                <a:spcPts val="0"/>
              </a:spcAft>
              <a:buClrTx/>
              <a:buSzTx/>
              <a:buFontTx/>
              <a:buNone/>
              <a:tabLst/>
              <a:defRPr/>
            </a:pPr>
            <a:r>
              <a:rPr kumimoji="0" lang="en-US" altLang="en-US" sz="1000" b="1" i="0" u="none" strike="noStrike" kern="0" cap="none" spc="0" normalizeH="0" baseline="0" noProof="0" dirty="0">
                <a:ln>
                  <a:noFill/>
                </a:ln>
                <a:solidFill>
                  <a:srgbClr val="FFFFFF"/>
                </a:solidFill>
                <a:effectLst/>
                <a:uLnTx/>
                <a:uFillTx/>
                <a:latin typeface="Arial" panose="020B0604020202020204" pitchFamily="34" charset="0"/>
              </a:rPr>
              <a:t>≈ 5 Yrs</a:t>
            </a:r>
          </a:p>
        </p:txBody>
      </p:sp>
      <p:sp>
        <p:nvSpPr>
          <p:cNvPr id="33" name="DTO Staffed…">
            <a:extLst>
              <a:ext uri="{FF2B5EF4-FFF2-40B4-BE49-F238E27FC236}">
                <a16:creationId xmlns:a16="http://schemas.microsoft.com/office/drawing/2014/main" id="{68ABB260-CDA4-425A-A026-0CF61C327950}"/>
              </a:ext>
            </a:extLst>
          </p:cNvPr>
          <p:cNvSpPr>
            <a:spLocks noChangeArrowheads="1"/>
          </p:cNvSpPr>
          <p:nvPr/>
        </p:nvSpPr>
        <p:spPr bwMode="auto">
          <a:xfrm>
            <a:off x="3059113" y="3008313"/>
            <a:ext cx="750887"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0" fontAlgn="auto" latinLnBrk="0" hangingPunct="0">
              <a:lnSpc>
                <a:spcPts val="1000"/>
              </a:lnSpc>
              <a:spcBef>
                <a:spcPct val="0"/>
              </a:spcBef>
              <a:spcAft>
                <a:spcPts val="0"/>
              </a:spcAft>
              <a:buClrTx/>
              <a:buSzTx/>
              <a:buFontTx/>
              <a:buNone/>
              <a:tabLst/>
              <a:defRPr/>
            </a:pPr>
            <a:r>
              <a:rPr kumimoji="0" lang="en-US" altLang="en-US" sz="800" b="1" i="0" u="none" strike="noStrike" kern="0" cap="none" spc="0" normalizeH="0" baseline="0" noProof="0" dirty="0">
                <a:ln>
                  <a:noFill/>
                </a:ln>
                <a:solidFill>
                  <a:srgbClr val="00309E"/>
                </a:solidFill>
                <a:effectLst/>
                <a:uLnTx/>
                <a:uFillTx/>
                <a:latin typeface="Arial" panose="020B0604020202020204" pitchFamily="34" charset="0"/>
              </a:rPr>
              <a:t>DTO Staffed</a:t>
            </a:r>
          </a:p>
          <a:p>
            <a:pPr marL="0" marR="0" lvl="0" indent="0" algn="ctr" defTabSz="914400" eaLnBrk="0" fontAlgn="auto" latinLnBrk="0" hangingPunct="0">
              <a:lnSpc>
                <a:spcPts val="1000"/>
              </a:lnSpc>
              <a:spcBef>
                <a:spcPct val="0"/>
              </a:spcBef>
              <a:spcAft>
                <a:spcPts val="0"/>
              </a:spcAft>
              <a:buClrTx/>
              <a:buSzTx/>
              <a:buFontTx/>
              <a:buNone/>
              <a:tabLst/>
              <a:defRPr/>
            </a:pPr>
            <a:r>
              <a:rPr kumimoji="0" lang="en-US" altLang="en-US" sz="800" b="1" i="0" u="none" strike="noStrike" kern="0" cap="none" spc="0" normalizeH="0" baseline="0" noProof="0" dirty="0">
                <a:ln>
                  <a:noFill/>
                </a:ln>
                <a:solidFill>
                  <a:srgbClr val="00309E"/>
                </a:solidFill>
                <a:effectLst/>
                <a:uLnTx/>
                <a:uFillTx/>
                <a:latin typeface="Arial" panose="020B0604020202020204" pitchFamily="34" charset="0"/>
              </a:rPr>
              <a:t>≈18 people</a:t>
            </a:r>
          </a:p>
        </p:txBody>
      </p:sp>
      <p:sp>
        <p:nvSpPr>
          <p:cNvPr id="34" name="TextBox 1">
            <a:extLst>
              <a:ext uri="{FF2B5EF4-FFF2-40B4-BE49-F238E27FC236}">
                <a16:creationId xmlns:a16="http://schemas.microsoft.com/office/drawing/2014/main" id="{128CA413-C52B-4767-81A4-9B8F0628F477}"/>
              </a:ext>
            </a:extLst>
          </p:cNvPr>
          <p:cNvSpPr txBox="1">
            <a:spLocks noChangeArrowheads="1"/>
          </p:cNvSpPr>
          <p:nvPr/>
        </p:nvSpPr>
        <p:spPr bwMode="auto">
          <a:xfrm>
            <a:off x="4510088" y="4926013"/>
            <a:ext cx="103028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900" b="0" i="0" u="none" strike="noStrike" kern="0" cap="none" spc="0" normalizeH="0" baseline="0" noProof="0" dirty="0">
                <a:ln>
                  <a:noFill/>
                </a:ln>
                <a:solidFill>
                  <a:srgbClr val="000000"/>
                </a:solidFill>
                <a:effectLst/>
                <a:uLnTx/>
                <a:uFillTx/>
                <a:latin typeface="Arial" panose="020B0604020202020204" pitchFamily="34" charset="0"/>
              </a:rPr>
              <a:t>Sept. 30, 2019</a:t>
            </a:r>
          </a:p>
        </p:txBody>
      </p:sp>
      <p:sp>
        <p:nvSpPr>
          <p:cNvPr id="35" name="TextBox 3">
            <a:extLst>
              <a:ext uri="{FF2B5EF4-FFF2-40B4-BE49-F238E27FC236}">
                <a16:creationId xmlns:a16="http://schemas.microsoft.com/office/drawing/2014/main" id="{9D55932F-6065-4543-A74B-D7AEFF06B7D5}"/>
              </a:ext>
            </a:extLst>
          </p:cNvPr>
          <p:cNvSpPr txBox="1">
            <a:spLocks noChangeArrowheads="1"/>
          </p:cNvSpPr>
          <p:nvPr/>
        </p:nvSpPr>
        <p:spPr bwMode="auto">
          <a:xfrm>
            <a:off x="376238" y="4862513"/>
            <a:ext cx="938212"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900" b="0" i="0" u="none" strike="noStrike" kern="0" cap="none" spc="0" normalizeH="0" baseline="0" noProof="0" dirty="0">
                <a:ln>
                  <a:noFill/>
                </a:ln>
                <a:solidFill>
                  <a:srgbClr val="000000"/>
                </a:solidFill>
                <a:effectLst/>
                <a:uLnTx/>
                <a:uFillTx/>
                <a:latin typeface="Arial" panose="020B0604020202020204" pitchFamily="34" charset="0"/>
              </a:rPr>
              <a:t>May 30, 2017</a:t>
            </a:r>
          </a:p>
        </p:txBody>
      </p:sp>
      <p:pic>
        <p:nvPicPr>
          <p:cNvPr id="36" name="Picture 35" descr="Aging banner">
            <a:extLst>
              <a:ext uri="{FF2B5EF4-FFF2-40B4-BE49-F238E27FC236}">
                <a16:creationId xmlns:a16="http://schemas.microsoft.com/office/drawing/2014/main" id="{FD20EBA2-E664-436D-BE1B-6F450B194F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363" y="125413"/>
            <a:ext cx="8686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Title 1">
            <a:extLst>
              <a:ext uri="{FF2B5EF4-FFF2-40B4-BE49-F238E27FC236}">
                <a16:creationId xmlns:a16="http://schemas.microsoft.com/office/drawing/2014/main" id="{1E05421B-70CA-4D5C-9AA8-67687E85D9B5}"/>
              </a:ext>
            </a:extLst>
          </p:cNvPr>
          <p:cNvSpPr txBox="1">
            <a:spLocks/>
          </p:cNvSpPr>
          <p:nvPr/>
        </p:nvSpPr>
        <p:spPr bwMode="auto">
          <a:xfrm>
            <a:off x="690563" y="354013"/>
            <a:ext cx="7810500"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nSpc>
                <a:spcPts val="3200"/>
              </a:lnSpc>
            </a:pPr>
            <a:r>
              <a:rPr lang="en-US" altLang="en-US" sz="3200" dirty="0">
                <a:solidFill>
                  <a:srgbClr val="FFFFFF"/>
                </a:solidFill>
                <a:cs typeface="Calibri" panose="020F0502020204030204" pitchFamily="34" charset="0"/>
              </a:rPr>
              <a:t>TMI Decommissioning </a:t>
            </a:r>
            <a:br>
              <a:rPr lang="en-US" altLang="en-US" sz="3200" dirty="0">
                <a:solidFill>
                  <a:srgbClr val="FFFFFF"/>
                </a:solidFill>
                <a:cs typeface="Calibri" panose="020F0502020204030204" pitchFamily="34" charset="0"/>
              </a:rPr>
            </a:br>
            <a:r>
              <a:rPr lang="en-US" altLang="en-US" sz="3200" dirty="0">
                <a:solidFill>
                  <a:srgbClr val="FFFFFF"/>
                </a:solidFill>
                <a:cs typeface="Calibri" panose="020F0502020204030204" pitchFamily="34" charset="0"/>
              </a:rPr>
              <a:t>Transition Milestones</a:t>
            </a:r>
          </a:p>
        </p:txBody>
      </p:sp>
      <p:sp>
        <p:nvSpPr>
          <p:cNvPr id="5" name="Footer Placeholder 4">
            <a:extLst>
              <a:ext uri="{FF2B5EF4-FFF2-40B4-BE49-F238E27FC236}">
                <a16:creationId xmlns:a16="http://schemas.microsoft.com/office/drawing/2014/main" id="{676A1D70-1D01-4AA0-877A-F6B84D5F8B3F}"/>
              </a:ext>
            </a:extLst>
          </p:cNvPr>
          <p:cNvSpPr>
            <a:spLocks noGrp="1"/>
          </p:cNvSpPr>
          <p:nvPr>
            <p:ph type="ftr" sz="quarter" idx="11"/>
          </p:nvPr>
        </p:nvSpPr>
        <p:spPr/>
        <p:txBody>
          <a:bodyPr/>
          <a:lstStyle/>
          <a:p>
            <a:pPr>
              <a:defRPr/>
            </a:pPr>
            <a:r>
              <a:rPr lang="en-US" sz="1400" dirty="0"/>
              <a:t>3</a:t>
            </a:r>
          </a:p>
        </p:txBody>
      </p:sp>
    </p:spTree>
    <p:extLst>
      <p:ext uri="{BB962C8B-B14F-4D97-AF65-F5344CB8AC3E}">
        <p14:creationId xmlns:p14="http://schemas.microsoft.com/office/powerpoint/2010/main" val="123080865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457200" y="1820863"/>
            <a:ext cx="8229600" cy="4427537"/>
          </a:xfrm>
        </p:spPr>
        <p:txBody>
          <a:bodyPr/>
          <a:lstStyle/>
          <a:p>
            <a:pPr marL="457200" indent="-457200">
              <a:spcBef>
                <a:spcPts val="1200"/>
              </a:spcBef>
              <a:buFont typeface="Arial" panose="020B0604020202020204" pitchFamily="34" charset="0"/>
              <a:buChar char="•"/>
              <a:defRPr/>
            </a:pPr>
            <a:r>
              <a:rPr lang="en-US" sz="2800" dirty="0">
                <a:solidFill>
                  <a:srgbClr val="000000"/>
                </a:solidFill>
                <a:latin typeface="Calibri" panose="020F0502020204030204" pitchFamily="34" charset="0"/>
                <a:cs typeface="Calibri" panose="020F0502020204030204" pitchFamily="34" charset="0"/>
              </a:rPr>
              <a:t>ISFSI is constructed for the interim storage of spent nuclear fuel (SNF) at a reactor site or away from a reactor site.</a:t>
            </a:r>
          </a:p>
          <a:p>
            <a:pPr marL="457200" indent="-457200">
              <a:spcBef>
                <a:spcPts val="1200"/>
              </a:spcBef>
              <a:buFont typeface="Arial" panose="020B0604020202020204" pitchFamily="34" charset="0"/>
              <a:buChar char="•"/>
              <a:defRPr/>
            </a:pPr>
            <a:r>
              <a:rPr lang="en-US" sz="2800" dirty="0">
                <a:solidFill>
                  <a:srgbClr val="000000"/>
                </a:solidFill>
                <a:latin typeface="Calibri" panose="020F0502020204030204" pitchFamily="34" charset="0"/>
                <a:cs typeface="Calibri" panose="020F0502020204030204" pitchFamily="34" charset="0"/>
              </a:rPr>
              <a:t>ISFSI is licensed separately from a nuclear power plant and is considered an independent installation. </a:t>
            </a:r>
          </a:p>
          <a:p>
            <a:pPr marL="457200" indent="-457200">
              <a:spcBef>
                <a:spcPts val="1200"/>
              </a:spcBef>
              <a:buFont typeface="Arial" panose="020B0604020202020204" pitchFamily="34" charset="0"/>
              <a:buChar char="•"/>
              <a:defRPr/>
            </a:pPr>
            <a:r>
              <a:rPr lang="en-US" sz="2800" dirty="0">
                <a:solidFill>
                  <a:srgbClr val="000000"/>
                </a:solidFill>
                <a:latin typeface="Calibri" panose="020F0502020204030204" pitchFamily="34" charset="0"/>
                <a:cs typeface="Calibri" panose="020F0502020204030204" pitchFamily="34" charset="0"/>
              </a:rPr>
              <a:t>ISFSI is currently being used for storage of SNF at 4 out of 5 nuclear power plant sites in PA due to the lack of permanent repository in the U.S. </a:t>
            </a:r>
          </a:p>
          <a:p>
            <a:pPr eaLnBrk="1" hangingPunct="1">
              <a:spcBef>
                <a:spcPct val="0"/>
              </a:spcBef>
            </a:pPr>
            <a:endParaRPr lang="en-US" sz="2400" dirty="0"/>
          </a:p>
          <a:p>
            <a:pPr marL="0" indent="0" eaLnBrk="1" hangingPunct="1">
              <a:buNone/>
              <a:defRPr/>
            </a:pPr>
            <a:endParaRPr lang="en-US" sz="2400" dirty="0"/>
          </a:p>
        </p:txBody>
      </p:sp>
      <p:pic>
        <p:nvPicPr>
          <p:cNvPr id="3077" name="Picture 7" descr="DEP-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0" y="5846763"/>
            <a:ext cx="2624138"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Aging banner">
            <a:extLst>
              <a:ext uri="{FF2B5EF4-FFF2-40B4-BE49-F238E27FC236}">
                <a16:creationId xmlns:a16="http://schemas.microsoft.com/office/drawing/2014/main" id="{D845D4E1-B106-40B3-8F00-F4C5C415474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1938" y="200025"/>
            <a:ext cx="8686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a:extLst>
              <a:ext uri="{FF2B5EF4-FFF2-40B4-BE49-F238E27FC236}">
                <a16:creationId xmlns:a16="http://schemas.microsoft.com/office/drawing/2014/main" id="{1DA26224-9106-4BEE-B27E-03AEEBA0EEA3}"/>
              </a:ext>
            </a:extLst>
          </p:cNvPr>
          <p:cNvSpPr txBox="1">
            <a:spLocks/>
          </p:cNvSpPr>
          <p:nvPr/>
        </p:nvSpPr>
        <p:spPr bwMode="auto">
          <a:xfrm>
            <a:off x="719138" y="428625"/>
            <a:ext cx="7810500"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nSpc>
                <a:spcPts val="3200"/>
              </a:lnSpc>
            </a:pPr>
            <a:r>
              <a:rPr lang="en-US" altLang="en-US" sz="3200" dirty="0">
                <a:solidFill>
                  <a:schemeClr val="bg1"/>
                </a:solidFill>
                <a:latin typeface="Calibri" panose="020F0502020204030204" pitchFamily="34" charset="0"/>
                <a:cs typeface="Calibri" panose="020F0502020204030204" pitchFamily="34" charset="0"/>
              </a:rPr>
              <a:t>Independent Spent Fuel Storage</a:t>
            </a:r>
            <a:br>
              <a:rPr lang="en-US" altLang="en-US" sz="3200" dirty="0">
                <a:solidFill>
                  <a:schemeClr val="bg1"/>
                </a:solidFill>
                <a:latin typeface="Calibri" panose="020F0502020204030204" pitchFamily="34" charset="0"/>
                <a:cs typeface="Calibri" panose="020F0502020204030204" pitchFamily="34" charset="0"/>
              </a:rPr>
            </a:br>
            <a:r>
              <a:rPr lang="en-US" altLang="en-US" sz="3200" dirty="0">
                <a:solidFill>
                  <a:schemeClr val="bg1"/>
                </a:solidFill>
                <a:latin typeface="Calibri" panose="020F0502020204030204" pitchFamily="34" charset="0"/>
                <a:cs typeface="Calibri" panose="020F0502020204030204" pitchFamily="34" charset="0"/>
              </a:rPr>
              <a:t>Installation - ISFSI</a:t>
            </a:r>
          </a:p>
        </p:txBody>
      </p:sp>
      <p:sp>
        <p:nvSpPr>
          <p:cNvPr id="4" name="Footer Placeholder 3">
            <a:extLst>
              <a:ext uri="{FF2B5EF4-FFF2-40B4-BE49-F238E27FC236}">
                <a16:creationId xmlns:a16="http://schemas.microsoft.com/office/drawing/2014/main" id="{7A692A9C-9E4E-4C96-B03A-49BC17C9B175}"/>
              </a:ext>
            </a:extLst>
          </p:cNvPr>
          <p:cNvSpPr>
            <a:spLocks noGrp="1"/>
          </p:cNvSpPr>
          <p:nvPr>
            <p:ph type="ftr" sz="quarter" idx="11"/>
          </p:nvPr>
        </p:nvSpPr>
        <p:spPr/>
        <p:txBody>
          <a:bodyPr/>
          <a:lstStyle/>
          <a:p>
            <a:pPr>
              <a:defRPr/>
            </a:pPr>
            <a:r>
              <a:rPr lang="en-US" sz="1400" dirty="0"/>
              <a:t>4</a:t>
            </a:r>
          </a:p>
        </p:txBody>
      </p:sp>
    </p:spTree>
    <p:extLst>
      <p:ext uri="{BB962C8B-B14F-4D97-AF65-F5344CB8AC3E}">
        <p14:creationId xmlns:p14="http://schemas.microsoft.com/office/powerpoint/2010/main" val="182006180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A93CC19A-7A4F-4781-8AD7-4D5B0D5687BD}"/>
              </a:ext>
            </a:extLst>
          </p:cNvPr>
          <p:cNvSpPr>
            <a:spLocks noGrp="1"/>
          </p:cNvSpPr>
          <p:nvPr>
            <p:ph sz="half" idx="1"/>
          </p:nvPr>
        </p:nvSpPr>
        <p:spPr>
          <a:xfrm>
            <a:off x="457200" y="922338"/>
            <a:ext cx="4038600" cy="5021262"/>
          </a:xfrm>
          <a:extLst/>
        </p:spPr>
        <p:txBody>
          <a:bodyPr>
            <a:normAutofit/>
          </a:bodyPr>
          <a:lstStyle/>
          <a:p>
            <a:pPr marL="0" indent="0" algn="ctr">
              <a:buFontTx/>
              <a:buNone/>
              <a:defRPr/>
            </a:pPr>
            <a:r>
              <a:rPr lang="en-US" b="1" dirty="0">
                <a:ln>
                  <a:solidFill>
                    <a:schemeClr val="bg1">
                      <a:lumMod val="50000"/>
                      <a:lumOff val="50000"/>
                    </a:schemeClr>
                  </a:solidFill>
                </a:ln>
                <a:solidFill>
                  <a:schemeClr val="accent2">
                    <a:lumMod val="75000"/>
                  </a:schemeClr>
                </a:solidFill>
                <a:effectLst>
                  <a:outerShdw blurRad="50800" dist="38100" dir="13500000" algn="br" rotWithShape="0">
                    <a:prstClr val="black">
                      <a:alpha val="40000"/>
                    </a:prstClr>
                  </a:outerShdw>
                </a:effectLst>
                <a:latin typeface="Calibri" panose="020F0502020204030204" pitchFamily="34" charset="0"/>
                <a:cs typeface="Calibri" panose="020F0502020204030204" pitchFamily="34" charset="0"/>
              </a:rPr>
              <a:t>HORIZONTAL</a:t>
            </a:r>
          </a:p>
          <a:p>
            <a:pPr marL="0" indent="0" algn="ctr">
              <a:buFontTx/>
              <a:buNone/>
              <a:defRPr/>
            </a:pPr>
            <a:endParaRPr lang="en-US" dirty="0"/>
          </a:p>
          <a:p>
            <a:pPr marL="0" indent="0" algn="ctr">
              <a:buFontTx/>
              <a:buNone/>
              <a:defRPr/>
            </a:pPr>
            <a:endParaRPr lang="en-US" dirty="0"/>
          </a:p>
          <a:p>
            <a:pPr marL="0" indent="0" algn="ctr">
              <a:buFontTx/>
              <a:buNone/>
              <a:defRPr/>
            </a:pPr>
            <a:endParaRPr lang="en-US" dirty="0"/>
          </a:p>
          <a:p>
            <a:pPr marL="0" indent="0" algn="ctr">
              <a:buFontTx/>
              <a:buNone/>
              <a:defRPr/>
            </a:pPr>
            <a:endParaRPr lang="en-US" dirty="0"/>
          </a:p>
          <a:p>
            <a:pPr marL="0" indent="0" algn="ctr">
              <a:buFontTx/>
              <a:buNone/>
              <a:defRPr/>
            </a:pPr>
            <a:endParaRPr lang="en-US" dirty="0"/>
          </a:p>
          <a:p>
            <a:pPr marL="0" indent="0" algn="ctr">
              <a:buFontTx/>
              <a:buNone/>
              <a:defRPr/>
            </a:pPr>
            <a:endParaRPr lang="en-US" sz="800" dirty="0"/>
          </a:p>
          <a:p>
            <a:pPr marL="0" indent="0" algn="ctr">
              <a:buFontTx/>
              <a:buNone/>
              <a:defRPr/>
            </a:pPr>
            <a:r>
              <a:rPr lang="en-US" dirty="0">
                <a:ln>
                  <a:solidFill>
                    <a:srgbClr val="00B0F0"/>
                  </a:solidFill>
                </a:ln>
                <a:latin typeface="Calibri" panose="020F0502020204030204" pitchFamily="34" charset="0"/>
                <a:cs typeface="Calibri" panose="020F0502020204030204" pitchFamily="34" charset="0"/>
              </a:rPr>
              <a:t>SUSQUEHANNA</a:t>
            </a:r>
          </a:p>
          <a:p>
            <a:pPr marL="0" indent="0" algn="ctr">
              <a:buFontTx/>
              <a:buNone/>
              <a:defRPr/>
            </a:pPr>
            <a:r>
              <a:rPr lang="en-US" dirty="0">
                <a:ln>
                  <a:solidFill>
                    <a:srgbClr val="00B0F0"/>
                  </a:solidFill>
                </a:ln>
                <a:latin typeface="Calibri" panose="020F0502020204030204" pitchFamily="34" charset="0"/>
                <a:cs typeface="Calibri" panose="020F0502020204030204" pitchFamily="34" charset="0"/>
              </a:rPr>
              <a:t>(SSES)</a:t>
            </a:r>
          </a:p>
          <a:p>
            <a:pPr marL="0" indent="0" algn="ctr">
              <a:buFontTx/>
              <a:buNone/>
              <a:defRPr/>
            </a:pPr>
            <a:endParaRPr lang="en-US" dirty="0"/>
          </a:p>
        </p:txBody>
      </p:sp>
      <p:sp>
        <p:nvSpPr>
          <p:cNvPr id="10" name="Content Placeholder 3">
            <a:extLst>
              <a:ext uri="{FF2B5EF4-FFF2-40B4-BE49-F238E27FC236}">
                <a16:creationId xmlns:a16="http://schemas.microsoft.com/office/drawing/2014/main" id="{133EDC2A-EAFB-4ACD-9B18-95361D9564F5}"/>
              </a:ext>
            </a:extLst>
          </p:cNvPr>
          <p:cNvSpPr txBox="1">
            <a:spLocks/>
          </p:cNvSpPr>
          <p:nvPr/>
        </p:nvSpPr>
        <p:spPr>
          <a:xfrm>
            <a:off x="4648200" y="951794"/>
            <a:ext cx="4038600" cy="4763206"/>
          </a:xfrm>
          <a:prstGeom prst="rect">
            <a:avLst/>
          </a:prstGeom>
          <a:extLst/>
        </p:spPr>
        <p:txBody>
          <a:bodyPr>
            <a:normAutofit fontScale="92500" lnSpcReduction="10000"/>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Tx/>
              <a:buNone/>
              <a:defRPr/>
            </a:pPr>
            <a:r>
              <a:rPr lang="en-US" b="1" dirty="0">
                <a:ln>
                  <a:solidFill>
                    <a:schemeClr val="bg1">
                      <a:lumMod val="50000"/>
                      <a:lumOff val="50000"/>
                    </a:schemeClr>
                  </a:solidFill>
                </a:ln>
                <a:solidFill>
                  <a:schemeClr val="accent2">
                    <a:lumMod val="75000"/>
                  </a:schemeClr>
                </a:solidFill>
                <a:effectLst>
                  <a:outerShdw blurRad="50800" dist="38100" dir="13500000" algn="br" rotWithShape="0">
                    <a:prstClr val="black">
                      <a:alpha val="40000"/>
                    </a:prstClr>
                  </a:outerShdw>
                </a:effectLst>
                <a:latin typeface="Calibri" panose="020F0502020204030204" pitchFamily="34" charset="0"/>
                <a:cs typeface="Calibri" panose="020F0502020204030204" pitchFamily="34" charset="0"/>
              </a:rPr>
              <a:t>VERTICAL</a:t>
            </a:r>
          </a:p>
          <a:p>
            <a:pPr marL="0" indent="0" algn="ctr">
              <a:buFontTx/>
              <a:buNone/>
              <a:defRPr/>
            </a:pPr>
            <a:endParaRPr lang="en-US" dirty="0"/>
          </a:p>
          <a:p>
            <a:pPr marL="0" indent="0" algn="ctr">
              <a:buFontTx/>
              <a:buNone/>
              <a:defRPr/>
            </a:pPr>
            <a:endParaRPr lang="en-US" dirty="0"/>
          </a:p>
          <a:p>
            <a:pPr marL="0" indent="0" algn="ctr">
              <a:buFontTx/>
              <a:buNone/>
              <a:defRPr/>
            </a:pPr>
            <a:endParaRPr lang="en-US" dirty="0"/>
          </a:p>
          <a:p>
            <a:pPr marL="0" indent="0" algn="ctr">
              <a:buFontTx/>
              <a:buNone/>
              <a:defRPr/>
            </a:pPr>
            <a:endParaRPr lang="en-US" dirty="0"/>
          </a:p>
          <a:p>
            <a:pPr marL="0" indent="0" algn="ctr">
              <a:buFontTx/>
              <a:buNone/>
              <a:defRPr/>
            </a:pPr>
            <a:endParaRPr lang="en-US" dirty="0"/>
          </a:p>
          <a:p>
            <a:pPr marL="0" indent="0" algn="ctr">
              <a:buFontTx/>
              <a:buNone/>
              <a:defRPr/>
            </a:pPr>
            <a:endParaRPr lang="en-US" dirty="0"/>
          </a:p>
          <a:p>
            <a:pPr marL="0" indent="0" algn="ctr">
              <a:buFontTx/>
              <a:buNone/>
              <a:defRPr/>
            </a:pPr>
            <a:endParaRPr lang="en-US" sz="800" dirty="0"/>
          </a:p>
          <a:p>
            <a:pPr marL="0" indent="0" algn="ctr">
              <a:buFontTx/>
              <a:buNone/>
              <a:defRPr/>
            </a:pPr>
            <a:endParaRPr lang="en-US" sz="800" dirty="0"/>
          </a:p>
          <a:p>
            <a:pPr marL="0" indent="0" algn="ctr">
              <a:buFontTx/>
              <a:buNone/>
              <a:defRPr/>
            </a:pPr>
            <a:r>
              <a:rPr lang="en-US" dirty="0">
                <a:ln>
                  <a:solidFill>
                    <a:srgbClr val="00B0F0"/>
                  </a:solidFill>
                </a:ln>
                <a:latin typeface="Calibri" panose="020F0502020204030204" pitchFamily="34" charset="0"/>
                <a:cs typeface="Calibri" panose="020F0502020204030204" pitchFamily="34" charset="0"/>
              </a:rPr>
              <a:t>PEACH BOTTOM</a:t>
            </a:r>
          </a:p>
          <a:p>
            <a:pPr marL="0" indent="0" algn="ctr">
              <a:buFontTx/>
              <a:buNone/>
              <a:defRPr/>
            </a:pPr>
            <a:r>
              <a:rPr lang="en-US" dirty="0">
                <a:ln>
                  <a:solidFill>
                    <a:srgbClr val="00B0F0"/>
                  </a:solidFill>
                </a:ln>
                <a:latin typeface="Calibri" panose="020F0502020204030204" pitchFamily="34" charset="0"/>
                <a:cs typeface="Calibri" panose="020F0502020204030204" pitchFamily="34" charset="0"/>
              </a:rPr>
              <a:t>(PBAPS)</a:t>
            </a:r>
          </a:p>
          <a:p>
            <a:pPr marL="0" indent="0" algn="ctr">
              <a:buFontTx/>
              <a:buNone/>
              <a:defRPr/>
            </a:pPr>
            <a:endParaRPr lang="en-US" dirty="0"/>
          </a:p>
          <a:p>
            <a:pPr marL="0" indent="0" algn="ctr">
              <a:buFontTx/>
              <a:buNone/>
              <a:defRPr/>
            </a:pPr>
            <a:endParaRPr lang="en-US" dirty="0"/>
          </a:p>
        </p:txBody>
      </p:sp>
      <p:pic>
        <p:nvPicPr>
          <p:cNvPr id="11" name="Picture 2">
            <a:extLst>
              <a:ext uri="{FF2B5EF4-FFF2-40B4-BE49-F238E27FC236}">
                <a16:creationId xmlns:a16="http://schemas.microsoft.com/office/drawing/2014/main" id="{0D38BAD2-2A89-4F7F-8BB9-10750854D5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447800"/>
            <a:ext cx="4267200" cy="3249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a:extLst>
              <a:ext uri="{FF2B5EF4-FFF2-40B4-BE49-F238E27FC236}">
                <a16:creationId xmlns:a16="http://schemas.microsoft.com/office/drawing/2014/main" id="{FE916DCA-5C35-4776-AD95-66CEE66723B4}"/>
              </a:ext>
            </a:extLst>
          </p:cNvPr>
          <p:cNvGrpSpPr>
            <a:grpSpLocks/>
          </p:cNvGrpSpPr>
          <p:nvPr/>
        </p:nvGrpSpPr>
        <p:grpSpPr bwMode="auto">
          <a:xfrm>
            <a:off x="304800" y="261938"/>
            <a:ext cx="8382000" cy="660400"/>
            <a:chOff x="288977" y="355144"/>
            <a:chExt cx="8382000" cy="661312"/>
          </a:xfrm>
        </p:grpSpPr>
        <p:pic>
          <p:nvPicPr>
            <p:cNvPr id="14" name="Picture 13" descr="Aging banner">
              <a:extLst>
                <a:ext uri="{FF2B5EF4-FFF2-40B4-BE49-F238E27FC236}">
                  <a16:creationId xmlns:a16="http://schemas.microsoft.com/office/drawing/2014/main" id="{FAA1B5BC-9F48-43A3-9C55-356C8223E3A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2">
              <a:extLst>
                <a:ext uri="{FF2B5EF4-FFF2-40B4-BE49-F238E27FC236}">
                  <a16:creationId xmlns:a16="http://schemas.microsoft.com/office/drawing/2014/main" id="{A516BB4A-7BC3-48FD-B544-49C937E8866B}"/>
                </a:ext>
              </a:extLst>
            </p:cNvPr>
            <p:cNvSpPr txBox="1">
              <a:spLocks noChangeArrowheads="1"/>
            </p:cNvSpPr>
            <p:nvPr/>
          </p:nvSpPr>
          <p:spPr bwMode="auto">
            <a:xfrm>
              <a:off x="660298" y="384641"/>
              <a:ext cx="7667779" cy="42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r>
                <a:rPr lang="en-US" altLang="en-US" sz="3200" dirty="0">
                  <a:solidFill>
                    <a:schemeClr val="bg1"/>
                  </a:solidFill>
                </a:rPr>
                <a:t>ISFSI</a:t>
              </a:r>
            </a:p>
          </p:txBody>
        </p:sp>
      </p:grpSp>
      <p:sp>
        <p:nvSpPr>
          <p:cNvPr id="5" name="Footer Placeholder 4">
            <a:extLst>
              <a:ext uri="{FF2B5EF4-FFF2-40B4-BE49-F238E27FC236}">
                <a16:creationId xmlns:a16="http://schemas.microsoft.com/office/drawing/2014/main" id="{46FD534F-C616-4740-A529-FF0140B8EF3A}"/>
              </a:ext>
            </a:extLst>
          </p:cNvPr>
          <p:cNvSpPr>
            <a:spLocks noGrp="1"/>
          </p:cNvSpPr>
          <p:nvPr>
            <p:ph type="ftr" sz="quarter" idx="11"/>
          </p:nvPr>
        </p:nvSpPr>
        <p:spPr/>
        <p:txBody>
          <a:bodyPr/>
          <a:lstStyle/>
          <a:p>
            <a:pPr>
              <a:defRPr/>
            </a:pPr>
            <a:r>
              <a:rPr lang="en-US" sz="1400" dirty="0"/>
              <a:t>5</a:t>
            </a:r>
          </a:p>
        </p:txBody>
      </p:sp>
      <p:pic>
        <p:nvPicPr>
          <p:cNvPr id="16" name="Picture 14" descr="3-2">
            <a:extLst>
              <a:ext uri="{FF2B5EF4-FFF2-40B4-BE49-F238E27FC236}">
                <a16:creationId xmlns:a16="http://schemas.microsoft.com/office/drawing/2014/main" id="{D2198F6E-FFDD-44A0-8DB0-A095674C164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00600" y="1447799"/>
            <a:ext cx="3886200" cy="324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7" descr="DEP-rgb">
            <a:extLst>
              <a:ext uri="{FF2B5EF4-FFF2-40B4-BE49-F238E27FC236}">
                <a16:creationId xmlns:a16="http://schemas.microsoft.com/office/drawing/2014/main" id="{4F02AF22-74EE-4058-ACDB-52B3D6C0746E}"/>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96000" y="5846763"/>
            <a:ext cx="2624138"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473501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457200" y="1143000"/>
            <a:ext cx="8229600" cy="4703762"/>
          </a:xfrm>
        </p:spPr>
        <p:txBody>
          <a:bodyPr/>
          <a:lstStyle/>
          <a:p>
            <a:pPr marL="457200" indent="-457200">
              <a:lnSpc>
                <a:spcPct val="110000"/>
              </a:lnSpc>
              <a:spcBef>
                <a:spcPts val="1200"/>
              </a:spcBef>
              <a:buFont typeface="Arial" panose="020B0604020202020204" pitchFamily="34" charset="0"/>
              <a:buChar char="•"/>
              <a:defRPr/>
            </a:pPr>
            <a:r>
              <a:rPr lang="en-US" sz="2500" dirty="0">
                <a:solidFill>
                  <a:srgbClr val="000000"/>
                </a:solidFill>
                <a:latin typeface="Calibri" panose="020F0502020204030204" pitchFamily="34" charset="0"/>
                <a:cs typeface="Calibri" panose="020F0502020204030204" pitchFamily="34" charset="0"/>
              </a:rPr>
              <a:t>Under SAFSTOR or “deferred dismantling”, a nuclear plant is maintained for an extended period of time to allow for the radioactivity to decay.</a:t>
            </a:r>
          </a:p>
          <a:p>
            <a:pPr marL="457200" indent="-457200">
              <a:lnSpc>
                <a:spcPct val="110000"/>
              </a:lnSpc>
              <a:spcBef>
                <a:spcPts val="1200"/>
              </a:spcBef>
              <a:buFont typeface="Arial" panose="020B0604020202020204" pitchFamily="34" charset="0"/>
              <a:buChar char="•"/>
              <a:defRPr/>
            </a:pPr>
            <a:r>
              <a:rPr lang="en-US" sz="2500" dirty="0">
                <a:solidFill>
                  <a:srgbClr val="000000"/>
                </a:solidFill>
                <a:latin typeface="Calibri" panose="020F0502020204030204" pitchFamily="34" charset="0"/>
                <a:cs typeface="Calibri" panose="020F0502020204030204" pitchFamily="34" charset="0"/>
              </a:rPr>
              <a:t>During SAFSTOR, the main components of the plant remain in place, including the reactor vessel and turbine.</a:t>
            </a:r>
          </a:p>
          <a:p>
            <a:pPr marL="457200" indent="-457200">
              <a:lnSpc>
                <a:spcPct val="110000"/>
              </a:lnSpc>
              <a:spcBef>
                <a:spcPts val="1200"/>
              </a:spcBef>
              <a:buFont typeface="Arial" panose="020B0604020202020204" pitchFamily="34" charset="0"/>
              <a:buChar char="•"/>
              <a:defRPr/>
            </a:pPr>
            <a:r>
              <a:rPr lang="en-US" sz="2500" dirty="0">
                <a:solidFill>
                  <a:srgbClr val="000000"/>
                </a:solidFill>
                <a:latin typeface="Calibri" panose="020F0502020204030204" pitchFamily="34" charset="0"/>
                <a:cs typeface="Calibri" panose="020F0502020204030204" pitchFamily="34" charset="0"/>
              </a:rPr>
              <a:t>All fuel is removed from the reactor vessel and placed in dry storage on-site.</a:t>
            </a:r>
          </a:p>
          <a:p>
            <a:pPr marL="457200" indent="-457200">
              <a:lnSpc>
                <a:spcPct val="120000"/>
              </a:lnSpc>
              <a:spcBef>
                <a:spcPts val="1200"/>
              </a:spcBef>
              <a:buFont typeface="Arial" panose="020B0604020202020204" pitchFamily="34" charset="0"/>
              <a:buChar char="•"/>
              <a:defRPr/>
            </a:pPr>
            <a:r>
              <a:rPr lang="en-US" sz="2500" dirty="0">
                <a:solidFill>
                  <a:srgbClr val="000000"/>
                </a:solidFill>
                <a:latin typeface="Calibri" panose="020F0502020204030204" pitchFamily="34" charset="0"/>
                <a:cs typeface="Calibri" panose="020F0502020204030204" pitchFamily="34" charset="0"/>
              </a:rPr>
              <a:t>The NRC continues to inspect the site and provides regulatory oversight of maintenance and security.</a:t>
            </a:r>
          </a:p>
          <a:p>
            <a:pPr eaLnBrk="1" hangingPunct="1">
              <a:spcBef>
                <a:spcPct val="0"/>
              </a:spcBef>
            </a:pPr>
            <a:endParaRPr lang="en-US" sz="2400" dirty="0"/>
          </a:p>
          <a:p>
            <a:pPr marL="0" indent="0" eaLnBrk="1" hangingPunct="1">
              <a:buNone/>
              <a:defRPr/>
            </a:pPr>
            <a:endParaRPr lang="en-US" sz="2400" dirty="0"/>
          </a:p>
        </p:txBody>
      </p:sp>
      <p:grpSp>
        <p:nvGrpSpPr>
          <p:cNvPr id="3076" name="Group 1"/>
          <p:cNvGrpSpPr>
            <a:grpSpLocks/>
          </p:cNvGrpSpPr>
          <p:nvPr/>
        </p:nvGrpSpPr>
        <p:grpSpPr bwMode="auto">
          <a:xfrm>
            <a:off x="228600" y="381000"/>
            <a:ext cx="8382000" cy="661070"/>
            <a:chOff x="288977" y="355144"/>
            <a:chExt cx="8382000" cy="661312"/>
          </a:xfrm>
        </p:grpSpPr>
        <p:pic>
          <p:nvPicPr>
            <p:cNvPr id="307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Rectangle 2"/>
            <p:cNvSpPr txBox="1">
              <a:spLocks noChangeArrowheads="1"/>
            </p:cNvSpPr>
            <p:nvPr/>
          </p:nvSpPr>
          <p:spPr bwMode="auto">
            <a:xfrm>
              <a:off x="650853" y="384640"/>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a:solidFill>
                    <a:schemeClr val="bg1"/>
                  </a:solidFill>
                </a:rPr>
                <a:t>Decommissioning Strategy SAFSTOR</a:t>
              </a:r>
            </a:p>
          </p:txBody>
        </p:sp>
      </p:grpSp>
      <p:pic>
        <p:nvPicPr>
          <p:cNvPr id="3077" name="Picture 7" descr="DEP-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96000" y="5846763"/>
            <a:ext cx="2624138"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ooter Placeholder 3">
            <a:extLst>
              <a:ext uri="{FF2B5EF4-FFF2-40B4-BE49-F238E27FC236}">
                <a16:creationId xmlns:a16="http://schemas.microsoft.com/office/drawing/2014/main" id="{EBAFC1DA-C041-4867-8554-86A4D9ABA70D}"/>
              </a:ext>
            </a:extLst>
          </p:cNvPr>
          <p:cNvSpPr>
            <a:spLocks noGrp="1"/>
          </p:cNvSpPr>
          <p:nvPr>
            <p:ph type="ftr" sz="quarter" idx="11"/>
          </p:nvPr>
        </p:nvSpPr>
        <p:spPr/>
        <p:txBody>
          <a:bodyPr/>
          <a:lstStyle/>
          <a:p>
            <a:pPr>
              <a:defRPr/>
            </a:pPr>
            <a:r>
              <a:rPr lang="en-US" sz="1400" dirty="0"/>
              <a:t>6</a:t>
            </a:r>
          </a:p>
        </p:txBody>
      </p:sp>
    </p:spTree>
    <p:extLst>
      <p:ext uri="{BB962C8B-B14F-4D97-AF65-F5344CB8AC3E}">
        <p14:creationId xmlns:p14="http://schemas.microsoft.com/office/powerpoint/2010/main" val="255285424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304800" y="1600200"/>
            <a:ext cx="8382000" cy="5029200"/>
          </a:xfrm>
        </p:spPr>
        <p:txBody>
          <a:bodyPr/>
          <a:lstStyle/>
          <a:p>
            <a:pPr eaLnBrk="1" hangingPunct="1"/>
            <a:br>
              <a:rPr lang="en-US" sz="3200" b="1" dirty="0"/>
            </a:br>
            <a:endParaRPr lang="en-US" sz="3200" b="1" dirty="0"/>
          </a:p>
        </p:txBody>
      </p:sp>
      <p:pic>
        <p:nvPicPr>
          <p:cNvPr id="4" name="Picture 7" descr="DEP-rgb">
            <a:extLst>
              <a:ext uri="{FF2B5EF4-FFF2-40B4-BE49-F238E27FC236}">
                <a16:creationId xmlns:a16="http://schemas.microsoft.com/office/drawing/2014/main" id="{F5A794CC-A03D-4D64-9B66-58B0A108975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0" y="5846763"/>
            <a:ext cx="2624138"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a:extLst>
              <a:ext uri="{FF2B5EF4-FFF2-40B4-BE49-F238E27FC236}">
                <a16:creationId xmlns:a16="http://schemas.microsoft.com/office/drawing/2014/main" id="{D137A140-F3DB-4765-895C-190002260E8A}"/>
              </a:ext>
            </a:extLst>
          </p:cNvPr>
          <p:cNvSpPr txBox="1">
            <a:spLocks/>
          </p:cNvSpPr>
          <p:nvPr/>
        </p:nvSpPr>
        <p:spPr bwMode="auto">
          <a:xfrm>
            <a:off x="-21336" y="1775220"/>
            <a:ext cx="9144000" cy="4068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altLang="en-US" sz="800" b="1" dirty="0"/>
            </a:br>
            <a:br>
              <a:rPr lang="en-US" altLang="en-US" sz="6600" b="1" dirty="0"/>
            </a:br>
            <a:br>
              <a:rPr lang="en-US" altLang="en-US" sz="3600" b="1" dirty="0"/>
            </a:br>
            <a:r>
              <a:rPr lang="en-US" altLang="en-US" sz="2800" b="1" dirty="0"/>
              <a:t>Rich Janati, M.S.</a:t>
            </a:r>
            <a:br>
              <a:rPr lang="en-US" altLang="en-US" sz="2800" b="1" dirty="0"/>
            </a:br>
            <a:r>
              <a:rPr lang="en-US" altLang="en-US" sz="2800" b="1" dirty="0"/>
              <a:t>Chief, Division of Nuclear Safety</a:t>
            </a:r>
          </a:p>
          <a:p>
            <a:pPr eaLnBrk="1" hangingPunct="1"/>
            <a:r>
              <a:rPr lang="en-US" altLang="en-US" sz="2800" b="1" dirty="0"/>
              <a:t>Administrator, Appalachian Compact Commission</a:t>
            </a:r>
          </a:p>
          <a:p>
            <a:pPr eaLnBrk="1" hangingPunct="1"/>
            <a:br>
              <a:rPr lang="en-US" altLang="en-US" sz="2800" b="1" dirty="0"/>
            </a:br>
            <a:r>
              <a:rPr lang="en-US" altLang="en-US" sz="2800" b="1" dirty="0"/>
              <a:t>Phone: 717.787.2163</a:t>
            </a:r>
            <a:br>
              <a:rPr lang="en-US" altLang="en-US" sz="2800" b="1" dirty="0"/>
            </a:br>
            <a:r>
              <a:rPr lang="en-US" altLang="en-US" sz="2800" b="1" dirty="0"/>
              <a:t>rjanati@pa.gov</a:t>
            </a:r>
            <a:br>
              <a:rPr lang="en-US" sz="2800" b="1" dirty="0"/>
            </a:br>
            <a:br>
              <a:rPr lang="en-US" sz="3200" b="1" dirty="0"/>
            </a:br>
            <a:endParaRPr lang="en-US" sz="3200" b="1" dirty="0"/>
          </a:p>
        </p:txBody>
      </p:sp>
      <p:pic>
        <p:nvPicPr>
          <p:cNvPr id="8" name="Picture 5" descr="Aging banner">
            <a:extLst>
              <a:ext uri="{FF2B5EF4-FFF2-40B4-BE49-F238E27FC236}">
                <a16:creationId xmlns:a16="http://schemas.microsoft.com/office/drawing/2014/main" id="{B6FAA3C6-41A4-4832-ADA5-10EAB0B903E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8600" y="381000"/>
            <a:ext cx="8382000" cy="661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84145A3E-4343-4684-B255-27857128F2D9}"/>
              </a:ext>
            </a:extLst>
          </p:cNvPr>
          <p:cNvSpPr txBox="1"/>
          <p:nvPr/>
        </p:nvSpPr>
        <p:spPr>
          <a:xfrm>
            <a:off x="3581400" y="304800"/>
            <a:ext cx="3733800" cy="584775"/>
          </a:xfrm>
          <a:prstGeom prst="rect">
            <a:avLst/>
          </a:prstGeom>
          <a:noFill/>
        </p:spPr>
        <p:txBody>
          <a:bodyPr wrap="square" rtlCol="0">
            <a:spAutoFit/>
          </a:bodyPr>
          <a:lstStyle/>
          <a:p>
            <a:r>
              <a:rPr lang="en-US" sz="3200" dirty="0">
                <a:solidFill>
                  <a:schemeClr val="bg1"/>
                </a:solidFill>
              </a:rPr>
              <a:t>Questions?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4328</TotalTime>
  <Words>536</Words>
  <Application>Microsoft Office PowerPoint</Application>
  <PresentationFormat>On-screen Show (4:3)</PresentationFormat>
  <Paragraphs>108</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 </vt:lpstr>
    </vt:vector>
  </TitlesOfParts>
  <Company>Commonwealth of Pennsylvania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Bold Black 44 pt Calibri Font</dc:title>
  <dc:creator>Rickens, Susan</dc:creator>
  <cp:lastModifiedBy>Adams, Molly</cp:lastModifiedBy>
  <cp:revision>220</cp:revision>
  <cp:lastPrinted>2018-08-31T14:08:12Z</cp:lastPrinted>
  <dcterms:created xsi:type="dcterms:W3CDTF">2012-04-25T13:00:02Z</dcterms:created>
  <dcterms:modified xsi:type="dcterms:W3CDTF">2018-08-31T14:08:28Z</dcterms:modified>
</cp:coreProperties>
</file>