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78" r:id="rId3"/>
    <p:sldId id="265" r:id="rId4"/>
    <p:sldId id="280" r:id="rId5"/>
    <p:sldId id="279" r:id="rId6"/>
    <p:sldId id="257" r:id="rId7"/>
    <p:sldId id="271" r:id="rId8"/>
    <p:sldId id="258" r:id="rId9"/>
    <p:sldId id="267" r:id="rId10"/>
    <p:sldId id="275" r:id="rId11"/>
    <p:sldId id="273" r:id="rId12"/>
    <p:sldId id="259" r:id="rId13"/>
    <p:sldId id="28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6CDAE9-F801-4607-9740-7DB99CD60C71}">
          <p14:sldIdLst>
            <p14:sldId id="264"/>
            <p14:sldId id="278"/>
            <p14:sldId id="265"/>
            <p14:sldId id="280"/>
            <p14:sldId id="279"/>
            <p14:sldId id="257"/>
            <p14:sldId id="271"/>
            <p14:sldId id="258"/>
            <p14:sldId id="267"/>
            <p14:sldId id="275"/>
            <p14:sldId id="273"/>
            <p14:sldId id="259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454"/>
    <a:srgbClr val="525252"/>
    <a:srgbClr val="3A3A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4705" autoAdjust="0"/>
  </p:normalViewPr>
  <p:slideViewPr>
    <p:cSldViewPr snapToGrid="0">
      <p:cViewPr varScale="1">
        <p:scale>
          <a:sx n="64" d="100"/>
          <a:sy n="64" d="100"/>
        </p:scale>
        <p:origin x="14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418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"/>
          </p:nvPr>
        </p:nvSpPr>
        <p:spPr>
          <a:xfrm>
            <a:off x="3970885" y="8829054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31380-1E60-48AE-B789-815E1CC24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7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9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2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6E24C-ED73-41AC-9C12-9899DE50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D63-8A78-48FA-8900-E0C4739D3489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A87ABF-A8D5-46D9-9C68-680D1EDE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21BF6-04C5-4D2D-A877-40BCD21F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86B5-851B-4346-A7DA-D981274D67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0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C076-EC15-4259-B864-23C5FD94F382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4969" y="5876131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3592" y="6356350"/>
            <a:ext cx="396815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ADCA-7196-41C0-A891-F039A2A4D124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V="1">
            <a:off x="3124200" y="6126163"/>
            <a:ext cx="2895600" cy="23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7905" y="6356350"/>
            <a:ext cx="388189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1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6DCE-B91E-4061-BDAF-FED6B4D136FD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1048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17520" y="6461185"/>
            <a:ext cx="508959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5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D2B4-D4E0-4183-BDAA-960E67A750D7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V="1">
            <a:off x="3124200" y="5978107"/>
            <a:ext cx="2895600" cy="378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0652" y="6492875"/>
            <a:ext cx="422695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0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0BBC-79D9-4FCB-B588-A96F4671E10C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flipV="1">
            <a:off x="3124200" y="6021239"/>
            <a:ext cx="2895600" cy="3351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60653" y="6416735"/>
            <a:ext cx="422694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2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1C39-B6CE-4620-92C2-4DF48F52CFB1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flipV="1">
            <a:off x="3124200" y="6126163"/>
            <a:ext cx="2895600" cy="23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64966" y="6492875"/>
            <a:ext cx="414068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2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B370-119D-41F5-ACDE-C3C61039C805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flipV="1">
            <a:off x="3124200" y="6193767"/>
            <a:ext cx="2895600" cy="1625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9279" y="6356350"/>
            <a:ext cx="405442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4CE8-5AA0-42E0-A4F9-E5939C49562D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61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73592" y="6492875"/>
            <a:ext cx="396815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8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840D0-0515-40B5-82C6-9CC57D9A66B7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flipV="1">
            <a:off x="3124200" y="6202393"/>
            <a:ext cx="2895600" cy="1539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86532" y="6492875"/>
            <a:ext cx="370936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8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7510-0C02-495D-845F-58464A1E3C0C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flipV="1">
            <a:off x="3124200" y="6172201"/>
            <a:ext cx="2895600" cy="1841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2026" y="6492875"/>
            <a:ext cx="439947" cy="365125"/>
          </a:xfrm>
        </p:spPr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5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1562C-27D8-47A7-BAF0-7DE2C50C1D92}" type="datetime1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flipV="1">
            <a:off x="3124200" y="5744095"/>
            <a:ext cx="2895600" cy="612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6774" y="6356350"/>
            <a:ext cx="4904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86B5-851B-4346-A7DA-D981274D6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pgreenport.state.pa.us/elibrary/GetFolder?FolderID=463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-559293" y="1798074"/>
            <a:ext cx="1004952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sz="2500" b="1" dirty="0"/>
            </a:br>
            <a:r>
              <a:rPr lang="en-US" sz="3200" b="1" dirty="0"/>
              <a:t>Requirements for Low-Level Radioactive</a:t>
            </a:r>
            <a:br>
              <a:rPr lang="en-US" sz="3200" b="1" dirty="0"/>
            </a:br>
            <a:r>
              <a:rPr lang="en-US" sz="3200" b="1" dirty="0"/>
              <a:t> Waste Minimization Plans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400" dirty="0"/>
              <a:t>Low-Level Waste Advisory Committee Meeting</a:t>
            </a:r>
            <a:br>
              <a:rPr lang="en-US" sz="2400" dirty="0"/>
            </a:br>
            <a:r>
              <a:rPr lang="en-US" sz="2400" dirty="0"/>
              <a:t>September 28, 2018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EDFE053-0F1F-4D5F-BE18-2362ADD0B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326603"/>
            <a:ext cx="7772400" cy="585926"/>
          </a:xfrm>
        </p:spPr>
        <p:txBody>
          <a:bodyPr>
            <a:normAutofit fontScale="92500" lnSpcReduction="20000"/>
          </a:bodyPr>
          <a:lstStyle/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Tom Wolf, Governor                                             Patrick McDonnell, PA DEP Secretary</a:t>
            </a:r>
          </a:p>
        </p:txBody>
      </p:sp>
      <p:pic>
        <p:nvPicPr>
          <p:cNvPr id="9" name="Picture 8" descr="P:\BRP Director\Allard's pic folder\BRP_new-ppt-banner_svd_11Feb2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53525" cy="122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347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07" y="152399"/>
            <a:ext cx="8382000" cy="80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07" y="238664"/>
            <a:ext cx="8341744" cy="48463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WM Plan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17" y="1282851"/>
            <a:ext cx="8021782" cy="5456137"/>
          </a:xfrm>
        </p:spPr>
        <p:txBody>
          <a:bodyPr>
            <a:noAutofit/>
          </a:bodyPr>
          <a:lstStyle/>
          <a:p>
            <a:pPr marL="454025" indent="-454025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The occurrence of certain events may create a need to amend the waste minimization plan</a:t>
            </a:r>
          </a:p>
          <a:p>
            <a:pPr marL="911225" indent="-454025"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Administration (e.g., consistent with permit renewals for disposal site access)</a:t>
            </a:r>
          </a:p>
          <a:p>
            <a:pPr marL="911225" indent="-454025"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New practices or technologies show opportunity for significant reduction in LLRW requiring disposal</a:t>
            </a:r>
          </a:p>
          <a:p>
            <a:pPr marL="911225" indent="-454025"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Assessments indicate trends different than expected</a:t>
            </a:r>
          </a:p>
        </p:txBody>
      </p:sp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F12FD-C457-4A26-A98F-09A9C4DA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357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33" y="152399"/>
            <a:ext cx="8382000" cy="822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6" y="152400"/>
            <a:ext cx="8393500" cy="51183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Oversight and Inspections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3333" y="1316967"/>
            <a:ext cx="8084128" cy="4428226"/>
          </a:xfrm>
        </p:spPr>
        <p:txBody>
          <a:bodyPr>
            <a:normAutofit/>
          </a:bodyPr>
          <a:lstStyle/>
          <a:p>
            <a:pPr marL="458788" indent="-458788" defTabSz="7429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PA DEP oversight activities </a:t>
            </a:r>
          </a:p>
          <a:p>
            <a:pPr marL="915988" indent="-458788" defTabSz="74295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Monitoring waste minimization progress through analysis and waste generation reports</a:t>
            </a:r>
          </a:p>
          <a:p>
            <a:pPr marL="915988" indent="-458788" defTabSz="742950"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Inspection at generator facilities</a:t>
            </a:r>
          </a:p>
          <a:p>
            <a:pPr marL="458788" indent="-458788" defTabSz="7429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Oversight activities may require coordination with:</a:t>
            </a:r>
          </a:p>
          <a:p>
            <a:pPr marL="915988" indent="-458788" defTabSz="74295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Appalachian Compact Commission</a:t>
            </a:r>
          </a:p>
          <a:p>
            <a:pPr marL="915988" indent="-458788" defTabSz="74295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Party States’ Regulatory Agencies </a:t>
            </a:r>
          </a:p>
          <a:p>
            <a:pPr defTabSz="742950">
              <a:buFont typeface="Wingdings" panose="05000000000000000000" pitchFamily="2" charset="2"/>
              <a:buChar char="Ø"/>
            </a:pPr>
            <a:endParaRPr lang="en-US" sz="2400" b="1" dirty="0"/>
          </a:p>
        </p:txBody>
      </p:sp>
      <p:pic>
        <p:nvPicPr>
          <p:cNvPr id="6" name="Picture 5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1B64E-1F05-49B5-A1BE-8005E15C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5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152399"/>
            <a:ext cx="8382000" cy="78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83" y="155276"/>
            <a:ext cx="8402128" cy="49170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Program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464815"/>
            <a:ext cx="8042564" cy="4030211"/>
          </a:xfrm>
        </p:spPr>
        <p:txBody>
          <a:bodyPr>
            <a:noAutofit/>
          </a:bodyPr>
          <a:lstStyle/>
          <a:p>
            <a:pPr marL="454025" indent="-4540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Current Policy</a:t>
            </a:r>
          </a:p>
          <a:p>
            <a:pPr marL="915988" indent="-458788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WM rulemaking process will be commensurate with opening of the regional LLRW disposal facility.</a:t>
            </a:r>
          </a:p>
          <a:p>
            <a:pPr marL="915988" indent="-458788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LLRW generators are encouraged to use PA DEP’s guidance document for designing and implementing “voluntary” WM programs.</a:t>
            </a:r>
          </a:p>
          <a:p>
            <a:pPr marL="45720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/>
          </a:p>
          <a:p>
            <a:pPr marL="4572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Link to PA DEP Technical Guidance Documents: </a:t>
            </a:r>
            <a:r>
              <a:rPr lang="en-US" sz="1800" dirty="0">
                <a:hlinkClick r:id="rId3"/>
              </a:rPr>
              <a:t>http://www.depgreenport.state.pa.us/elibrary/GetFolder?FolderID=4639</a:t>
            </a:r>
            <a:endParaRPr lang="en-US" sz="1800" dirty="0"/>
          </a:p>
          <a:p>
            <a:pPr marL="171450" indent="0" defTabSz="457200">
              <a:spcBef>
                <a:spcPts val="0"/>
              </a:spcBef>
              <a:spcAft>
                <a:spcPts val="1200"/>
              </a:spcAft>
              <a:buNone/>
            </a:pPr>
            <a:endParaRPr lang="en-US" sz="2400" b="1" i="1" dirty="0"/>
          </a:p>
        </p:txBody>
      </p:sp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3DA12-D3B0-44AE-A471-3F4122C5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 descr="DEP-rgb">
            <a:extLst>
              <a:ext uri="{FF2B5EF4-FFF2-40B4-BE49-F238E27FC236}">
                <a16:creationId xmlns:a16="http://schemas.microsoft.com/office/drawing/2014/main" id="{8DC2EAFD-7D75-4633-9F4B-B50D40312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44" y="61214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1EB0982-AB81-4F52-AD5B-C862AF0E996A}"/>
              </a:ext>
            </a:extLst>
          </p:cNvPr>
          <p:cNvSpPr txBox="1">
            <a:spLocks/>
          </p:cNvSpPr>
          <p:nvPr/>
        </p:nvSpPr>
        <p:spPr>
          <a:xfrm>
            <a:off x="457200" y="2059619"/>
            <a:ext cx="8154140" cy="3655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>
                <a:cs typeface="Times New Roman" panose="02020603050405020304" pitchFamily="18" charset="0"/>
              </a:rPr>
              <a:t>Rich Janati, M.S.</a:t>
            </a:r>
          </a:p>
          <a:p>
            <a:pPr marL="0" indent="0" algn="ctr">
              <a:buNone/>
            </a:pPr>
            <a:r>
              <a:rPr lang="en-US" sz="2800" b="1" dirty="0">
                <a:cs typeface="Times New Roman" panose="02020603050405020304" pitchFamily="18" charset="0"/>
              </a:rPr>
              <a:t>Chief, Division of Nuclear Safety</a:t>
            </a:r>
          </a:p>
          <a:p>
            <a:pPr marL="0" indent="0" algn="ctr">
              <a:buNone/>
            </a:pPr>
            <a:r>
              <a:rPr lang="en-US" sz="2800" b="1" dirty="0">
                <a:cs typeface="Times New Roman" panose="02020603050405020304" pitchFamily="18" charset="0"/>
              </a:rPr>
              <a:t>Administrator, Appalachian Compact Commission</a:t>
            </a:r>
          </a:p>
          <a:p>
            <a:pPr marL="0" indent="0" algn="ctr">
              <a:buNone/>
            </a:pPr>
            <a:endParaRPr lang="en-US" sz="2800" b="1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cs typeface="Times New Roman" panose="02020603050405020304" pitchFamily="18" charset="0"/>
              </a:rPr>
              <a:t>Phone</a:t>
            </a:r>
            <a:r>
              <a:rPr lang="en-US" sz="2800" b="1">
                <a:cs typeface="Times New Roman" panose="02020603050405020304" pitchFamily="18" charset="0"/>
              </a:rPr>
              <a:t>: 717.787.2163</a:t>
            </a:r>
            <a:endParaRPr lang="en-US" sz="2800" b="1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cs typeface="Times New Roman" panose="02020603050405020304" pitchFamily="18" charset="0"/>
              </a:rPr>
              <a:t>rjanati@pa.gov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B680432-B1DA-48B1-86E2-37E0E698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8640"/>
          </a:xfrm>
        </p:spPr>
        <p:txBody>
          <a:bodyPr>
            <a:noAutofit/>
          </a:bodyPr>
          <a:lstStyle/>
          <a:p>
            <a:br>
              <a:rPr lang="en-US" b="1" dirty="0"/>
            </a:b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C436D-E38F-423E-A013-0CEC0B5B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 descr="Aging banner">
            <a:extLst>
              <a:ext uri="{FF2B5EF4-FFF2-40B4-BE49-F238E27FC236}">
                <a16:creationId xmlns:a16="http://schemas.microsoft.com/office/drawing/2014/main" id="{3DFA1BFB-061D-49D3-9FB0-B7503FA73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152399"/>
            <a:ext cx="8382000" cy="78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3F3DE9-AD88-4A2B-8035-094696B357B0}"/>
              </a:ext>
            </a:extLst>
          </p:cNvPr>
          <p:cNvSpPr txBox="1"/>
          <p:nvPr/>
        </p:nvSpPr>
        <p:spPr>
          <a:xfrm>
            <a:off x="3369365" y="152399"/>
            <a:ext cx="4651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4825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34" y="152399"/>
            <a:ext cx="8382000" cy="779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32" y="155275"/>
            <a:ext cx="8393502" cy="50033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Purpose of Waste Minimization Document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575" y="1311215"/>
            <a:ext cx="8031842" cy="5061803"/>
          </a:xfrm>
        </p:spPr>
        <p:txBody>
          <a:bodyPr>
            <a:noAutofit/>
          </a:bodyPr>
          <a:lstStyle/>
          <a:p>
            <a:pPr marL="454025" indent="-4540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It establishes guidelines and criteria for future rulemaking.</a:t>
            </a:r>
          </a:p>
          <a:p>
            <a:pPr marL="454025" indent="-4540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It provides LLRW generators with advanced notice of DEP’s intended approach for regulating waste minimization (WM) programs.</a:t>
            </a:r>
          </a:p>
          <a:p>
            <a:pPr marL="454025" indent="-45402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It emphasizes and promotes source reduction as well as volume reduction.</a:t>
            </a:r>
          </a:p>
        </p:txBody>
      </p:sp>
      <p:pic>
        <p:nvPicPr>
          <p:cNvPr id="6" name="Picture 5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5610B-A762-46DB-8B89-4E7EAE43B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0" y="152399"/>
            <a:ext cx="8382000" cy="813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5" y="155275"/>
            <a:ext cx="8384875" cy="49170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Statutory Authority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060" y="1336170"/>
            <a:ext cx="8118763" cy="5313867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Statutory authority for WM regulations established under:</a:t>
            </a:r>
          </a:p>
          <a:p>
            <a:pPr marL="738188" defTabSz="741363">
              <a:spcBef>
                <a:spcPts val="0"/>
              </a:spcBef>
              <a:spcAft>
                <a:spcPts val="6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Section 301 (Act 1988-12) – Power and Duties of the Department of Environmental Protection</a:t>
            </a:r>
          </a:p>
          <a:p>
            <a:pPr marL="738188" defTabSz="741363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Section 310 (Act 1988-12) – Permitting of Generators, Brokers and Carriers</a:t>
            </a:r>
          </a:p>
          <a:p>
            <a:pPr marL="738188" defTabSz="741363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Article 2, Section B (Act 1985-120) – Power and Duties of the Appalachian Compact Commission</a:t>
            </a:r>
            <a:endParaRPr lang="en-US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38188">
              <a:spcBef>
                <a:spcPts val="0"/>
              </a:spcBef>
              <a:spcAft>
                <a:spcPts val="600"/>
              </a:spcAft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200" b="1" dirty="0"/>
          </a:p>
        </p:txBody>
      </p:sp>
      <p:pic>
        <p:nvPicPr>
          <p:cNvPr id="6" name="Picture 5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1EE6D-D131-4EBE-8561-C95ADCAD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14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152400"/>
            <a:ext cx="8382000" cy="960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33" y="250167"/>
            <a:ext cx="8384875" cy="50033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WM Program ― Review of Key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6" y="1386486"/>
            <a:ext cx="7919568" cy="5410200"/>
          </a:xfrm>
        </p:spPr>
        <p:txBody>
          <a:bodyPr>
            <a:noAutofit/>
          </a:bodyPr>
          <a:lstStyle/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WM Priorities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Small Generator Exemptions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WM Plan Requirements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WM Plan Review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WM Plan Changes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Program Implementation</a:t>
            </a:r>
          </a:p>
          <a:p>
            <a:pPr marL="454025" lvl="1" indent="-454025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cs typeface="Calibri" panose="020F0502020204030204" pitchFamily="34" charset="0"/>
              </a:rPr>
              <a:t>Oversight and Inspections</a:t>
            </a:r>
            <a:endParaRPr lang="en-US" sz="24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6" name="Picture 5" descr="DEP-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E9B65-8856-489C-9456-3B44C100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26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0" y="152399"/>
            <a:ext cx="8382000" cy="78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9" y="155274"/>
            <a:ext cx="8376249" cy="50225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Definitions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822" y="1250830"/>
            <a:ext cx="8222540" cy="4430447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Act 1988-12, Section 310 (Permitting of Generators) requires that each generator develop a plan for reduction of </a:t>
            </a:r>
            <a:r>
              <a:rPr lang="en-US" sz="2400" u="sng" dirty="0"/>
              <a:t>toxicity</a:t>
            </a:r>
            <a:r>
              <a:rPr lang="en-US" sz="2400" dirty="0"/>
              <a:t> and </a:t>
            </a:r>
            <a:r>
              <a:rPr lang="en-US" sz="2400" u="sng" dirty="0"/>
              <a:t>volume</a:t>
            </a:r>
            <a:r>
              <a:rPr lang="en-US" sz="2400" dirty="0"/>
              <a:t> with stated reduction goals.</a:t>
            </a:r>
          </a:p>
          <a:p>
            <a:pPr marL="457200" lvl="1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Toxicity</a:t>
            </a:r>
          </a:p>
          <a:p>
            <a:pPr marL="911225" lvl="1" indent="-4540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physical and chemical form and radiological properties of a radionuclide, that makes it available to interact, directly or indirectly with the human body</a:t>
            </a:r>
          </a:p>
          <a:p>
            <a:pPr marL="454025" lvl="1" indent="-4540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Toxicity Reduction</a:t>
            </a:r>
          </a:p>
          <a:p>
            <a:pPr marL="911225" lvl="1" indent="-454025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Waste avoidance, recycling or the treatment of waste to lessen its availability to interact, directly and indirectly, with the human body</a:t>
            </a:r>
          </a:p>
        </p:txBody>
      </p:sp>
      <p:pic>
        <p:nvPicPr>
          <p:cNvPr id="6" name="Picture 5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5087E-FCE6-4794-8ACE-419634E0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09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11" y="1328874"/>
            <a:ext cx="8326582" cy="4682691"/>
          </a:xfrm>
        </p:spPr>
        <p:txBody>
          <a:bodyPr>
            <a:noAutofit/>
          </a:bodyPr>
          <a:lstStyle/>
          <a:p>
            <a:pPr marL="457200" lvl="0" indent="-4572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Priority emphasizes waste avoidance</a:t>
            </a:r>
          </a:p>
          <a:p>
            <a:pPr marL="914400" lvl="0" indent="-4572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Source Reduction</a:t>
            </a:r>
          </a:p>
          <a:p>
            <a:pPr marL="914400" lvl="0" indent="-4572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Recycle</a:t>
            </a:r>
          </a:p>
          <a:p>
            <a:pPr marL="914400" lvl="0" indent="-4572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Treatment</a:t>
            </a:r>
          </a:p>
          <a:p>
            <a:pPr marL="914400" lvl="0" indent="-4572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Disposal</a:t>
            </a:r>
          </a:p>
          <a:p>
            <a:pPr marL="457200" lvl="0" indent="-4572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Toxicity vs. volume reduction</a:t>
            </a:r>
          </a:p>
          <a:p>
            <a:pPr marL="457200" lvl="0" indent="-457200" algn="l">
              <a:spcBef>
                <a:spcPts val="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chemeClr val="tx1"/>
                </a:solidFill>
              </a:rPr>
              <a:t>	</a:t>
            </a:r>
            <a:r>
              <a:rPr lang="en-US" sz="2400" dirty="0">
                <a:solidFill>
                  <a:schemeClr val="tx1"/>
                </a:solidFill>
              </a:rPr>
              <a:t>In situations where toxicity and volume reduction are mutually exclusive, preference should be given to toxicity reduction.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56737"/>
            <a:ext cx="815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Part 61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7" name="Picture 6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8" y="156737"/>
            <a:ext cx="8796338" cy="86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84671" y="172528"/>
            <a:ext cx="8535264" cy="50033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WM Priorities</a:t>
            </a:r>
          </a:p>
        </p:txBody>
      </p:sp>
      <p:pic>
        <p:nvPicPr>
          <p:cNvPr id="9" name="Picture 8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796" y="6137563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TNR Asterisk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90" y="4421987"/>
            <a:ext cx="172917" cy="17664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FD14C-551F-4ABE-BFE2-6329DC64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6774" y="6409678"/>
            <a:ext cx="490452" cy="448322"/>
          </a:xfrm>
        </p:spPr>
        <p:txBody>
          <a:bodyPr/>
          <a:lstStyle/>
          <a:p>
            <a:fld id="{E87B86B5-851B-4346-A7DA-D981274D673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391" y="1321280"/>
            <a:ext cx="8495581" cy="4518804"/>
          </a:xfrm>
        </p:spPr>
        <p:txBody>
          <a:bodyPr>
            <a:noAutofit/>
          </a:bodyPr>
          <a:lstStyle/>
          <a:p>
            <a:pPr marL="454025" indent="-454025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Act 1988-12 is silent on exempting small generators from submitting waste minimization plans.</a:t>
            </a:r>
          </a:p>
          <a:p>
            <a:pPr marL="454025" indent="-454025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Case-by-case considerations for special exemptions such as </a:t>
            </a:r>
          </a:p>
          <a:p>
            <a:pPr marL="911225" indent="-454025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One-time generators</a:t>
            </a:r>
          </a:p>
          <a:p>
            <a:pPr marL="454025" indent="-454025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Tiered approach</a:t>
            </a:r>
          </a:p>
          <a:p>
            <a:pPr marL="911225" indent="-454025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Waste generation activities will define effort required to waste minimization plans.</a:t>
            </a:r>
          </a:p>
          <a:p>
            <a:pPr marL="682625" indent="-342900" algn="l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marL="344488" algn="l" defTabSz="400050">
              <a:spcBef>
                <a:spcPts val="0"/>
              </a:spcBef>
            </a:pP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56737"/>
            <a:ext cx="815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Part 61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9" name="Picture 8" descr="DEP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82" y="152399"/>
            <a:ext cx="8382000" cy="78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79559" y="155275"/>
            <a:ext cx="8341744" cy="49170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Small Generator Exemptions?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B813A-991F-4E05-87FD-390D5DEC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6774" y="6436310"/>
            <a:ext cx="490452" cy="421689"/>
          </a:xfrm>
        </p:spPr>
        <p:txBody>
          <a:bodyPr/>
          <a:lstStyle/>
          <a:p>
            <a:fld id="{E87B86B5-851B-4346-A7DA-D981274D673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7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48" y="1219209"/>
            <a:ext cx="8468260" cy="4017034"/>
          </a:xfrm>
        </p:spPr>
        <p:txBody>
          <a:bodyPr>
            <a:noAutofit/>
          </a:bodyPr>
          <a:lstStyle/>
          <a:p>
            <a:pPr marL="454025" indent="-454025" defTabSz="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Format and content requirements assure commitment to waste avoidance</a:t>
            </a:r>
          </a:p>
          <a:p>
            <a:pPr marL="911225" indent="-454025" defTabSz="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Management commitment and support</a:t>
            </a:r>
          </a:p>
          <a:p>
            <a:pPr marL="911225" indent="-454025" defTabSz="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Current situation and waste minimization opportunities</a:t>
            </a:r>
          </a:p>
          <a:p>
            <a:pPr marL="911225" indent="-454025" defTabSz="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Waste minimization goals</a:t>
            </a:r>
          </a:p>
          <a:p>
            <a:pPr marL="911225" indent="-454025" defTabSz="457200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Training</a:t>
            </a:r>
          </a:p>
          <a:p>
            <a:pPr marL="911225" indent="-454025" defTabSz="457200"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Assessment</a:t>
            </a:r>
          </a:p>
          <a:p>
            <a:pPr marL="401638" lvl="1" indent="-401638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	Generators should provide justifications involving ALARA and </a:t>
            </a:r>
            <a:r>
              <a:rPr lang="en-US" sz="2400"/>
              <a:t>economic considerations.</a:t>
            </a:r>
            <a:endParaRPr lang="en-US" sz="2400" dirty="0"/>
          </a:p>
        </p:txBody>
      </p:sp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ging ba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152400"/>
            <a:ext cx="8382000" cy="796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0932" y="153868"/>
            <a:ext cx="8376249" cy="4873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WM Plan Requirements</a:t>
            </a:r>
          </a:p>
        </p:txBody>
      </p:sp>
      <p:pic>
        <p:nvPicPr>
          <p:cNvPr id="9" name="Picture 8" descr="TNR Asterisk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4883402"/>
            <a:ext cx="172917" cy="17664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60C7D-5015-42E3-BFFE-19D58F65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1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6114" y="1158826"/>
            <a:ext cx="8305800" cy="5078072"/>
          </a:xfrm>
        </p:spPr>
        <p:txBody>
          <a:bodyPr>
            <a:noAutofit/>
          </a:bodyPr>
          <a:lstStyle/>
          <a:p>
            <a:pPr marL="454025" indent="-4540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PA DEP will review WM plans for completeness.  The review will consider generators discussions of:</a:t>
            </a:r>
          </a:p>
          <a:p>
            <a:pPr marL="912813" indent="-455613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Historic and planned WM efforts for its license activities</a:t>
            </a:r>
          </a:p>
          <a:p>
            <a:pPr marL="912813" indent="-455613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Anticipated product, process, or service changes that may affect waste generation activities</a:t>
            </a:r>
          </a:p>
          <a:p>
            <a:pPr marL="912813" indent="-455613"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Justifications involving ALARA and economic considerations</a:t>
            </a:r>
          </a:p>
          <a:p>
            <a:pPr marL="912813" indent="-455613"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Compliance with other regulations or regulatory guides that affect WM plan decision making</a:t>
            </a:r>
          </a:p>
          <a:p>
            <a:pPr marL="396875" indent="0">
              <a:spcBef>
                <a:spcPts val="0"/>
              </a:spcBef>
              <a:spcAft>
                <a:spcPts val="1200"/>
              </a:spcAft>
              <a:buNone/>
              <a:tabLst>
                <a:tab pos="346075" algn="l"/>
              </a:tabLst>
            </a:pPr>
            <a:r>
              <a:rPr lang="en-US" sz="2400" dirty="0"/>
              <a:t>Generator’s WM plan will be reviewed against WM for similar generator types to assess the reasonableness of the WM goals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b="1" dirty="0"/>
          </a:p>
        </p:txBody>
      </p:sp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8" y="152400"/>
            <a:ext cx="8382000" cy="80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579" y="224287"/>
            <a:ext cx="8401229" cy="50033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WM Plan Review </a:t>
            </a:r>
          </a:p>
        </p:txBody>
      </p:sp>
      <p:pic>
        <p:nvPicPr>
          <p:cNvPr id="8" name="Picture 7" descr="TNR Asterisk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61" y="5436146"/>
            <a:ext cx="172917" cy="17664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9B650-2D49-4078-A859-4E172BF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55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2797</TotalTime>
  <Words>538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 Requirements for Low-Level Radioactive  Waste Minimization Plans  Low-Level Waste Advisory Committee Meeting September 28, 2018</vt:lpstr>
      <vt:lpstr>Purpose of Waste Minimization Document </vt:lpstr>
      <vt:lpstr>Statutory Authority </vt:lpstr>
      <vt:lpstr>WM Program ― Review of Key Issues </vt:lpstr>
      <vt:lpstr>Definitions  </vt:lpstr>
      <vt:lpstr>WM Priorities</vt:lpstr>
      <vt:lpstr>Small Generator Exemptions?</vt:lpstr>
      <vt:lpstr>WM Plan Requirements</vt:lpstr>
      <vt:lpstr>WM Plan Review </vt:lpstr>
      <vt:lpstr>WM Plan Changes</vt:lpstr>
      <vt:lpstr>Oversight and Inspections</vt:lpstr>
      <vt:lpstr>Program Implementation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Adams, Molly</cp:lastModifiedBy>
  <cp:revision>296</cp:revision>
  <cp:lastPrinted>2018-08-31T15:49:37Z</cp:lastPrinted>
  <dcterms:created xsi:type="dcterms:W3CDTF">2014-05-06T18:06:55Z</dcterms:created>
  <dcterms:modified xsi:type="dcterms:W3CDTF">2018-08-31T16:47:52Z</dcterms:modified>
</cp:coreProperties>
</file>